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292" r:id="rId2"/>
    <p:sldId id="567" r:id="rId3"/>
    <p:sldId id="577" r:id="rId4"/>
    <p:sldId id="578" r:id="rId5"/>
    <p:sldId id="580" r:id="rId6"/>
    <p:sldId id="576" r:id="rId7"/>
    <p:sldId id="559" r:id="rId8"/>
    <p:sldId id="575" r:id="rId9"/>
    <p:sldId id="574" r:id="rId10"/>
    <p:sldId id="573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75-491E-AD94-4361FB5BBE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75-491E-AD94-4361FB5BBE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75-491E-AD94-4361FB5BBE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75-491E-AD94-4361FB5BBE0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877F9B3-FF6D-474B-AC3B-C1980B1B58C0}" type="CATEGORYNAME">
                      <a:rPr lang="en-GB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[CATEGORY NAME]</a:t>
                    </a:fld>
                    <a:r>
                      <a:rPr lang="en-GB" sz="14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A38941F-5A77-4AB1-91C2-2D1803393045}" type="PERCENTAGE">
                      <a:rPr lang="en-GB" sz="14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GB" sz="1400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75-491E-AD94-4361FB5BBE08}"/>
                </c:ext>
              </c:extLst>
            </c:dLbl>
            <c:dLbl>
              <c:idx val="3"/>
              <c:layout>
                <c:manualLayout>
                  <c:x val="0.28295294889609385"/>
                  <c:y val="-5.83540051358915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5-491E-AD94-4361FB5BBE0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Foreign Currency Statutory Reserves</c:v>
                </c:pt>
                <c:pt idx="1">
                  <c:v>Local Currency Statutory Reserves</c:v>
                </c:pt>
                <c:pt idx="2">
                  <c:v>RTGS Balances</c:v>
                </c:pt>
                <c:pt idx="3">
                  <c:v>Currency Issued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159391348.13999999</c:v>
                </c:pt>
                <c:pt idx="1">
                  <c:v>75603259.709999993</c:v>
                </c:pt>
                <c:pt idx="2">
                  <c:v>100364.99</c:v>
                </c:pt>
                <c:pt idx="3">
                  <c:v>9006205.9399999995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75-491E-AD94-4361FB5B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472C4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ZW" b="1" dirty="0"/>
              <a:t>USD and ZW$ LOANS (% Total Loans)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ZW$ Loans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Sheet1!$A$3:$A$58</c:f>
              <c:numCache>
                <c:formatCode>[$-3009]dd\-mmm\-yy;@</c:formatCode>
                <c:ptCount val="56"/>
                <c:pt idx="0">
                  <c:v>44652</c:v>
                </c:pt>
                <c:pt idx="1">
                  <c:v>44659</c:v>
                </c:pt>
                <c:pt idx="2">
                  <c:v>44666</c:v>
                </c:pt>
                <c:pt idx="3">
                  <c:v>44673</c:v>
                </c:pt>
                <c:pt idx="4">
                  <c:v>44680</c:v>
                </c:pt>
                <c:pt idx="5">
                  <c:v>44687</c:v>
                </c:pt>
                <c:pt idx="6">
                  <c:v>44694</c:v>
                </c:pt>
                <c:pt idx="7">
                  <c:v>44701</c:v>
                </c:pt>
                <c:pt idx="8">
                  <c:v>44708</c:v>
                </c:pt>
                <c:pt idx="9">
                  <c:v>44715</c:v>
                </c:pt>
                <c:pt idx="10">
                  <c:v>44722</c:v>
                </c:pt>
                <c:pt idx="11">
                  <c:v>44729</c:v>
                </c:pt>
                <c:pt idx="12">
                  <c:v>44736</c:v>
                </c:pt>
                <c:pt idx="13">
                  <c:v>44743</c:v>
                </c:pt>
                <c:pt idx="14">
                  <c:v>44750</c:v>
                </c:pt>
                <c:pt idx="15">
                  <c:v>44757</c:v>
                </c:pt>
                <c:pt idx="16">
                  <c:v>44764</c:v>
                </c:pt>
                <c:pt idx="17">
                  <c:v>44771</c:v>
                </c:pt>
                <c:pt idx="18">
                  <c:v>44778</c:v>
                </c:pt>
                <c:pt idx="19">
                  <c:v>44785</c:v>
                </c:pt>
                <c:pt idx="20">
                  <c:v>44792</c:v>
                </c:pt>
                <c:pt idx="21">
                  <c:v>44799</c:v>
                </c:pt>
                <c:pt idx="22">
                  <c:v>44806</c:v>
                </c:pt>
                <c:pt idx="23">
                  <c:v>44813</c:v>
                </c:pt>
                <c:pt idx="24">
                  <c:v>44820</c:v>
                </c:pt>
                <c:pt idx="25">
                  <c:v>44827</c:v>
                </c:pt>
                <c:pt idx="26">
                  <c:v>44834</c:v>
                </c:pt>
                <c:pt idx="27">
                  <c:v>44841</c:v>
                </c:pt>
                <c:pt idx="28">
                  <c:v>44848</c:v>
                </c:pt>
                <c:pt idx="29">
                  <c:v>44855</c:v>
                </c:pt>
                <c:pt idx="30">
                  <c:v>44862</c:v>
                </c:pt>
                <c:pt idx="31">
                  <c:v>44869</c:v>
                </c:pt>
                <c:pt idx="32">
                  <c:v>44876</c:v>
                </c:pt>
                <c:pt idx="33">
                  <c:v>44883</c:v>
                </c:pt>
                <c:pt idx="34">
                  <c:v>44890</c:v>
                </c:pt>
                <c:pt idx="35">
                  <c:v>44897</c:v>
                </c:pt>
                <c:pt idx="36">
                  <c:v>44904</c:v>
                </c:pt>
                <c:pt idx="37">
                  <c:v>44911</c:v>
                </c:pt>
                <c:pt idx="38">
                  <c:v>44918</c:v>
                </c:pt>
                <c:pt idx="39">
                  <c:v>44925</c:v>
                </c:pt>
                <c:pt idx="40">
                  <c:v>44932</c:v>
                </c:pt>
                <c:pt idx="41">
                  <c:v>44939</c:v>
                </c:pt>
                <c:pt idx="42">
                  <c:v>44946</c:v>
                </c:pt>
                <c:pt idx="43">
                  <c:v>44953</c:v>
                </c:pt>
                <c:pt idx="44">
                  <c:v>44960</c:v>
                </c:pt>
                <c:pt idx="45">
                  <c:v>44967</c:v>
                </c:pt>
                <c:pt idx="46">
                  <c:v>44974</c:v>
                </c:pt>
                <c:pt idx="47">
                  <c:v>44981</c:v>
                </c:pt>
                <c:pt idx="48">
                  <c:v>44988</c:v>
                </c:pt>
                <c:pt idx="49">
                  <c:v>44995</c:v>
                </c:pt>
                <c:pt idx="50">
                  <c:v>45002</c:v>
                </c:pt>
                <c:pt idx="51">
                  <c:v>45009</c:v>
                </c:pt>
                <c:pt idx="52">
                  <c:v>45016</c:v>
                </c:pt>
                <c:pt idx="53">
                  <c:v>45023</c:v>
                </c:pt>
                <c:pt idx="54">
                  <c:v>45030</c:v>
                </c:pt>
                <c:pt idx="55">
                  <c:v>45037</c:v>
                </c:pt>
              </c:numCache>
            </c:numRef>
          </c:cat>
          <c:val>
            <c:numRef>
              <c:f>Sheet1!$B$3:$B$58</c:f>
              <c:numCache>
                <c:formatCode>0%</c:formatCode>
                <c:ptCount val="56"/>
                <c:pt idx="0">
                  <c:v>0.56865849881667019</c:v>
                </c:pt>
                <c:pt idx="1">
                  <c:v>0.5709931011606294</c:v>
                </c:pt>
                <c:pt idx="2">
                  <c:v>0.5689632983015579</c:v>
                </c:pt>
                <c:pt idx="3">
                  <c:v>0.56439379189019934</c:v>
                </c:pt>
                <c:pt idx="4">
                  <c:v>0.566314025250234</c:v>
                </c:pt>
                <c:pt idx="5">
                  <c:v>0.55878831680860308</c:v>
                </c:pt>
                <c:pt idx="6">
                  <c:v>0.55149807618321178</c:v>
                </c:pt>
                <c:pt idx="7">
                  <c:v>0.44897654900862005</c:v>
                </c:pt>
                <c:pt idx="8">
                  <c:v>0.42870582566120152</c:v>
                </c:pt>
                <c:pt idx="9">
                  <c:v>0.42754174881651441</c:v>
                </c:pt>
                <c:pt idx="10">
                  <c:v>0.41934723976395549</c:v>
                </c:pt>
                <c:pt idx="11">
                  <c:v>0.41090965176265082</c:v>
                </c:pt>
                <c:pt idx="12">
                  <c:v>0.40982414029097841</c:v>
                </c:pt>
                <c:pt idx="13">
                  <c:v>0.40632081042980933</c:v>
                </c:pt>
                <c:pt idx="14">
                  <c:v>0.40634151620581238</c:v>
                </c:pt>
                <c:pt idx="15">
                  <c:v>0.39942398268196527</c:v>
                </c:pt>
                <c:pt idx="16">
                  <c:v>0.39814831966868935</c:v>
                </c:pt>
                <c:pt idx="17">
                  <c:v>0.40051105435569651</c:v>
                </c:pt>
                <c:pt idx="18">
                  <c:v>0.38113077061496781</c:v>
                </c:pt>
                <c:pt idx="19">
                  <c:v>0.37607481719872082</c:v>
                </c:pt>
                <c:pt idx="20">
                  <c:v>0.36516995653732065</c:v>
                </c:pt>
                <c:pt idx="21">
                  <c:v>0.34903383451970993</c:v>
                </c:pt>
                <c:pt idx="22">
                  <c:v>0.34811899789324169</c:v>
                </c:pt>
                <c:pt idx="23">
                  <c:v>0.32341017714406112</c:v>
                </c:pt>
                <c:pt idx="24">
                  <c:v>0.31504793003327547</c:v>
                </c:pt>
                <c:pt idx="25">
                  <c:v>0.30656929002800454</c:v>
                </c:pt>
                <c:pt idx="26">
                  <c:v>0.31027570720102321</c:v>
                </c:pt>
                <c:pt idx="27">
                  <c:v>0.30479456444598219</c:v>
                </c:pt>
                <c:pt idx="28">
                  <c:v>0.30188867396985475</c:v>
                </c:pt>
                <c:pt idx="29">
                  <c:v>0.3027597548343619</c:v>
                </c:pt>
                <c:pt idx="30">
                  <c:v>0.30278096590929454</c:v>
                </c:pt>
                <c:pt idx="31">
                  <c:v>0.3057520491754841</c:v>
                </c:pt>
                <c:pt idx="32">
                  <c:v>0.29630178835276233</c:v>
                </c:pt>
                <c:pt idx="33">
                  <c:v>0.29263914509668892</c:v>
                </c:pt>
                <c:pt idx="34">
                  <c:v>0.29580671999919422</c:v>
                </c:pt>
                <c:pt idx="35">
                  <c:v>0.29373913286170378</c:v>
                </c:pt>
                <c:pt idx="36">
                  <c:v>0.28317016624758762</c:v>
                </c:pt>
                <c:pt idx="37">
                  <c:v>0.27161880709462533</c:v>
                </c:pt>
                <c:pt idx="38">
                  <c:v>0.27373396837462821</c:v>
                </c:pt>
                <c:pt idx="39">
                  <c:v>0.27197033634194423</c:v>
                </c:pt>
                <c:pt idx="40">
                  <c:v>0.26780726957460499</c:v>
                </c:pt>
                <c:pt idx="41">
                  <c:v>0.24814942780029783</c:v>
                </c:pt>
                <c:pt idx="42">
                  <c:v>0.23578228234854343</c:v>
                </c:pt>
                <c:pt idx="43">
                  <c:v>0.22875681242497051</c:v>
                </c:pt>
                <c:pt idx="44">
                  <c:v>0.23051490607760222</c:v>
                </c:pt>
                <c:pt idx="45">
                  <c:v>0.2285417547262415</c:v>
                </c:pt>
                <c:pt idx="46">
                  <c:v>0.22499492612533686</c:v>
                </c:pt>
                <c:pt idx="47">
                  <c:v>0.22406920471882008</c:v>
                </c:pt>
                <c:pt idx="48">
                  <c:v>0.22485180326576693</c:v>
                </c:pt>
                <c:pt idx="49">
                  <c:v>0.21831844705059042</c:v>
                </c:pt>
                <c:pt idx="50">
                  <c:v>0.21621187330167643</c:v>
                </c:pt>
                <c:pt idx="51">
                  <c:v>0.21857831271385803</c:v>
                </c:pt>
                <c:pt idx="52">
                  <c:v>0.22368540739997847</c:v>
                </c:pt>
                <c:pt idx="53">
                  <c:v>0.22286617330621225</c:v>
                </c:pt>
                <c:pt idx="54">
                  <c:v>0.22144605643291157</c:v>
                </c:pt>
                <c:pt idx="55">
                  <c:v>0.21371206053547392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7-4859-870E-EA194DCDDF9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USD Loans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Sheet1!$A$3:$A$58</c:f>
              <c:numCache>
                <c:formatCode>[$-3009]dd\-mmm\-yy;@</c:formatCode>
                <c:ptCount val="56"/>
                <c:pt idx="0">
                  <c:v>44652</c:v>
                </c:pt>
                <c:pt idx="1">
                  <c:v>44659</c:v>
                </c:pt>
                <c:pt idx="2">
                  <c:v>44666</c:v>
                </c:pt>
                <c:pt idx="3">
                  <c:v>44673</c:v>
                </c:pt>
                <c:pt idx="4">
                  <c:v>44680</c:v>
                </c:pt>
                <c:pt idx="5">
                  <c:v>44687</c:v>
                </c:pt>
                <c:pt idx="6">
                  <c:v>44694</c:v>
                </c:pt>
                <c:pt idx="7">
                  <c:v>44701</c:v>
                </c:pt>
                <c:pt idx="8">
                  <c:v>44708</c:v>
                </c:pt>
                <c:pt idx="9">
                  <c:v>44715</c:v>
                </c:pt>
                <c:pt idx="10">
                  <c:v>44722</c:v>
                </c:pt>
                <c:pt idx="11">
                  <c:v>44729</c:v>
                </c:pt>
                <c:pt idx="12">
                  <c:v>44736</c:v>
                </c:pt>
                <c:pt idx="13">
                  <c:v>44743</c:v>
                </c:pt>
                <c:pt idx="14">
                  <c:v>44750</c:v>
                </c:pt>
                <c:pt idx="15">
                  <c:v>44757</c:v>
                </c:pt>
                <c:pt idx="16">
                  <c:v>44764</c:v>
                </c:pt>
                <c:pt idx="17">
                  <c:v>44771</c:v>
                </c:pt>
                <c:pt idx="18">
                  <c:v>44778</c:v>
                </c:pt>
                <c:pt idx="19">
                  <c:v>44785</c:v>
                </c:pt>
                <c:pt idx="20">
                  <c:v>44792</c:v>
                </c:pt>
                <c:pt idx="21">
                  <c:v>44799</c:v>
                </c:pt>
                <c:pt idx="22">
                  <c:v>44806</c:v>
                </c:pt>
                <c:pt idx="23">
                  <c:v>44813</c:v>
                </c:pt>
                <c:pt idx="24">
                  <c:v>44820</c:v>
                </c:pt>
                <c:pt idx="25">
                  <c:v>44827</c:v>
                </c:pt>
                <c:pt idx="26">
                  <c:v>44834</c:v>
                </c:pt>
                <c:pt idx="27">
                  <c:v>44841</c:v>
                </c:pt>
                <c:pt idx="28">
                  <c:v>44848</c:v>
                </c:pt>
                <c:pt idx="29">
                  <c:v>44855</c:v>
                </c:pt>
                <c:pt idx="30">
                  <c:v>44862</c:v>
                </c:pt>
                <c:pt idx="31">
                  <c:v>44869</c:v>
                </c:pt>
                <c:pt idx="32">
                  <c:v>44876</c:v>
                </c:pt>
                <c:pt idx="33">
                  <c:v>44883</c:v>
                </c:pt>
                <c:pt idx="34">
                  <c:v>44890</c:v>
                </c:pt>
                <c:pt idx="35">
                  <c:v>44897</c:v>
                </c:pt>
                <c:pt idx="36">
                  <c:v>44904</c:v>
                </c:pt>
                <c:pt idx="37">
                  <c:v>44911</c:v>
                </c:pt>
                <c:pt idx="38">
                  <c:v>44918</c:v>
                </c:pt>
                <c:pt idx="39">
                  <c:v>44925</c:v>
                </c:pt>
                <c:pt idx="40">
                  <c:v>44932</c:v>
                </c:pt>
                <c:pt idx="41">
                  <c:v>44939</c:v>
                </c:pt>
                <c:pt idx="42">
                  <c:v>44946</c:v>
                </c:pt>
                <c:pt idx="43">
                  <c:v>44953</c:v>
                </c:pt>
                <c:pt idx="44">
                  <c:v>44960</c:v>
                </c:pt>
                <c:pt idx="45">
                  <c:v>44967</c:v>
                </c:pt>
                <c:pt idx="46">
                  <c:v>44974</c:v>
                </c:pt>
                <c:pt idx="47">
                  <c:v>44981</c:v>
                </c:pt>
                <c:pt idx="48">
                  <c:v>44988</c:v>
                </c:pt>
                <c:pt idx="49">
                  <c:v>44995</c:v>
                </c:pt>
                <c:pt idx="50">
                  <c:v>45002</c:v>
                </c:pt>
                <c:pt idx="51">
                  <c:v>45009</c:v>
                </c:pt>
                <c:pt idx="52">
                  <c:v>45016</c:v>
                </c:pt>
                <c:pt idx="53">
                  <c:v>45023</c:v>
                </c:pt>
                <c:pt idx="54">
                  <c:v>45030</c:v>
                </c:pt>
                <c:pt idx="55">
                  <c:v>45037</c:v>
                </c:pt>
              </c:numCache>
            </c:numRef>
          </c:cat>
          <c:val>
            <c:numRef>
              <c:f>Sheet1!$C$3:$C$58</c:f>
              <c:numCache>
                <c:formatCode>0%</c:formatCode>
                <c:ptCount val="56"/>
                <c:pt idx="0">
                  <c:v>0.4313415011833297</c:v>
                </c:pt>
                <c:pt idx="1">
                  <c:v>0.42900689883937032</c:v>
                </c:pt>
                <c:pt idx="2">
                  <c:v>0.43103670169844188</c:v>
                </c:pt>
                <c:pt idx="3">
                  <c:v>0.43560620810980072</c:v>
                </c:pt>
                <c:pt idx="4">
                  <c:v>0.43368597474976567</c:v>
                </c:pt>
                <c:pt idx="5">
                  <c:v>0.44121168319139686</c:v>
                </c:pt>
                <c:pt idx="6">
                  <c:v>0.44850192381678838</c:v>
                </c:pt>
                <c:pt idx="7">
                  <c:v>0.55102345099138006</c:v>
                </c:pt>
                <c:pt idx="8">
                  <c:v>0.57129417433879837</c:v>
                </c:pt>
                <c:pt idx="9">
                  <c:v>0.57245825118348537</c:v>
                </c:pt>
                <c:pt idx="10">
                  <c:v>0.58065276023604429</c:v>
                </c:pt>
                <c:pt idx="11">
                  <c:v>0.58909034823734918</c:v>
                </c:pt>
                <c:pt idx="12">
                  <c:v>0.59017585970902131</c:v>
                </c:pt>
                <c:pt idx="13">
                  <c:v>0.59367918957019072</c:v>
                </c:pt>
                <c:pt idx="14">
                  <c:v>0.59365848379418751</c:v>
                </c:pt>
                <c:pt idx="15">
                  <c:v>0.60057601731803478</c:v>
                </c:pt>
                <c:pt idx="16">
                  <c:v>0.60185168033131076</c:v>
                </c:pt>
                <c:pt idx="17">
                  <c:v>0.59948894564430344</c:v>
                </c:pt>
                <c:pt idx="18">
                  <c:v>0.61886922938503197</c:v>
                </c:pt>
                <c:pt idx="19">
                  <c:v>0.62392518280127918</c:v>
                </c:pt>
                <c:pt idx="20">
                  <c:v>0.63483004346267946</c:v>
                </c:pt>
                <c:pt idx="21">
                  <c:v>0.65096616548028996</c:v>
                </c:pt>
                <c:pt idx="22">
                  <c:v>0.65188100210675837</c:v>
                </c:pt>
                <c:pt idx="23">
                  <c:v>0.67658982285593905</c:v>
                </c:pt>
                <c:pt idx="24">
                  <c:v>0.68495206996672453</c:v>
                </c:pt>
                <c:pt idx="25">
                  <c:v>0.69343070997199574</c:v>
                </c:pt>
                <c:pt idx="26">
                  <c:v>0.68972429279897696</c:v>
                </c:pt>
                <c:pt idx="27">
                  <c:v>0.69520543555401815</c:v>
                </c:pt>
                <c:pt idx="28">
                  <c:v>0.69811132603014525</c:v>
                </c:pt>
                <c:pt idx="29">
                  <c:v>0.69724024516563821</c:v>
                </c:pt>
                <c:pt idx="30">
                  <c:v>0.69721903409070529</c:v>
                </c:pt>
                <c:pt idx="31">
                  <c:v>0.69424795082451574</c:v>
                </c:pt>
                <c:pt idx="32">
                  <c:v>0.70369821164723745</c:v>
                </c:pt>
                <c:pt idx="33">
                  <c:v>0.70736085490331113</c:v>
                </c:pt>
                <c:pt idx="34">
                  <c:v>0.70419328000080572</c:v>
                </c:pt>
                <c:pt idx="35">
                  <c:v>0.70626086713829639</c:v>
                </c:pt>
                <c:pt idx="36">
                  <c:v>0.7168298337524126</c:v>
                </c:pt>
                <c:pt idx="37">
                  <c:v>0.72838119290537462</c:v>
                </c:pt>
                <c:pt idx="38">
                  <c:v>0.72626603162537229</c:v>
                </c:pt>
                <c:pt idx="39">
                  <c:v>0.72802966365805599</c:v>
                </c:pt>
                <c:pt idx="40">
                  <c:v>0.73219273042539534</c:v>
                </c:pt>
                <c:pt idx="41">
                  <c:v>0.75185057219970197</c:v>
                </c:pt>
                <c:pt idx="42">
                  <c:v>0.76421771765145685</c:v>
                </c:pt>
                <c:pt idx="43">
                  <c:v>0.77124318757502963</c:v>
                </c:pt>
                <c:pt idx="44">
                  <c:v>0.76948509392239772</c:v>
                </c:pt>
                <c:pt idx="45">
                  <c:v>0.77145824527375839</c:v>
                </c:pt>
                <c:pt idx="46">
                  <c:v>0.775005073874663</c:v>
                </c:pt>
                <c:pt idx="47">
                  <c:v>0.77593079528118014</c:v>
                </c:pt>
                <c:pt idx="48">
                  <c:v>0.77514819673423252</c:v>
                </c:pt>
                <c:pt idx="49">
                  <c:v>0.78168155294940966</c:v>
                </c:pt>
                <c:pt idx="50">
                  <c:v>0.78378812669832354</c:v>
                </c:pt>
                <c:pt idx="51">
                  <c:v>0.78142168728614181</c:v>
                </c:pt>
                <c:pt idx="52">
                  <c:v>0.77631459260002156</c:v>
                </c:pt>
                <c:pt idx="53">
                  <c:v>0.77713382669378761</c:v>
                </c:pt>
                <c:pt idx="54">
                  <c:v>0.77855394356708862</c:v>
                </c:pt>
                <c:pt idx="55">
                  <c:v>0.78628793946452602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7-4859-870E-EA194DCDD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4039455"/>
        <c:axId val="1294040287"/>
      </c:lineChart>
      <c:dateAx>
        <c:axId val="1294039455"/>
        <c:scaling>
          <c:orientation val="minMax"/>
          <c:min val="44659"/>
        </c:scaling>
        <c:delete val="0"/>
        <c:axPos val="b"/>
        <c:numFmt formatCode="[$-3009]dd\-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4040287"/>
        <c:crosses val="autoZero"/>
        <c:auto val="0"/>
        <c:lblOffset val="100"/>
        <c:baseTimeUnit val="days"/>
        <c:majorUnit val="14"/>
        <c:majorTimeUnit val="days"/>
      </c:dateAx>
      <c:valAx>
        <c:axId val="129404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403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E4328-7FF1-4CEC-B607-8105B44ADF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4C6DE-0F1D-4695-86B6-CE8F95DE603A}">
      <dgm:prSet/>
      <dgm:spPr/>
      <dgm:t>
        <a:bodyPr/>
        <a:lstStyle/>
        <a:p>
          <a:pPr>
            <a:lnSpc>
              <a:spcPct val="100000"/>
            </a:lnSpc>
          </a:pPr>
          <a:r>
            <a:rPr lang="en-ZW"/>
            <a:t>Demand for gold-backed digital tokens has been elevated since issuance and is expected to surge on implementation of Stage II </a:t>
          </a:r>
          <a:endParaRPr lang="en-US"/>
        </a:p>
      </dgm:t>
    </dgm:pt>
    <dgm:pt modelId="{A78A439B-9545-48AD-90DB-ED523F3C9181}" type="parTrans" cxnId="{A1D53FE6-F109-4D74-A84E-EFE1D7AFDC04}">
      <dgm:prSet/>
      <dgm:spPr/>
      <dgm:t>
        <a:bodyPr/>
        <a:lstStyle/>
        <a:p>
          <a:endParaRPr lang="en-US"/>
        </a:p>
      </dgm:t>
    </dgm:pt>
    <dgm:pt modelId="{1449F697-BB12-4395-B781-8FE6CDF05075}" type="sibTrans" cxnId="{A1D53FE6-F109-4D74-A84E-EFE1D7AFDC04}">
      <dgm:prSet/>
      <dgm:spPr/>
      <dgm:t>
        <a:bodyPr/>
        <a:lstStyle/>
        <a:p>
          <a:endParaRPr lang="en-US"/>
        </a:p>
      </dgm:t>
    </dgm:pt>
    <dgm:pt modelId="{660F316C-7029-46DD-B334-DEC387E1D5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total of 262.92 kgs of digital gold tokens have been issued to date - ZW$30.64 billion.</a:t>
          </a:r>
        </a:p>
      </dgm:t>
    </dgm:pt>
    <dgm:pt modelId="{3962A8F5-B47D-44A9-B5FB-F5241A66D381}" type="parTrans" cxnId="{327A65BD-2823-4901-B05E-0628EA65D446}">
      <dgm:prSet/>
      <dgm:spPr/>
      <dgm:t>
        <a:bodyPr/>
        <a:lstStyle/>
        <a:p>
          <a:endParaRPr lang="en-US"/>
        </a:p>
      </dgm:t>
    </dgm:pt>
    <dgm:pt modelId="{1B0D1089-C39C-493F-AE0F-2A105760B757}" type="sibTrans" cxnId="{327A65BD-2823-4901-B05E-0628EA65D446}">
      <dgm:prSet/>
      <dgm:spPr/>
      <dgm:t>
        <a:bodyPr/>
        <a:lstStyle/>
        <a:p>
          <a:endParaRPr lang="en-US"/>
        </a:p>
      </dgm:t>
    </dgm:pt>
    <dgm:pt modelId="{E115D1E8-BBC1-4888-BDBE-81929CF6D6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Opportunity for mining houses with excess funds (from surrender portion) for investment.</a:t>
          </a:r>
        </a:p>
      </dgm:t>
    </dgm:pt>
    <dgm:pt modelId="{0D414651-E905-4493-B18D-36F0605507EC}" type="parTrans" cxnId="{414D023E-3F6B-4B49-B3B8-6F89A806C6D9}">
      <dgm:prSet/>
      <dgm:spPr/>
      <dgm:t>
        <a:bodyPr/>
        <a:lstStyle/>
        <a:p>
          <a:endParaRPr lang="en-US"/>
        </a:p>
      </dgm:t>
    </dgm:pt>
    <dgm:pt modelId="{2B40564F-CADA-4B28-A4A0-89AF81DB12B0}" type="sibTrans" cxnId="{414D023E-3F6B-4B49-B3B8-6F89A806C6D9}">
      <dgm:prSet/>
      <dgm:spPr/>
      <dgm:t>
        <a:bodyPr/>
        <a:lstStyle/>
        <a:p>
          <a:endParaRPr lang="en-US"/>
        </a:p>
      </dgm:t>
    </dgm:pt>
    <dgm:pt modelId="{7EEF0E1D-A84A-4B9B-AA22-5087D8764D62}" type="pres">
      <dgm:prSet presAssocID="{E37E4328-7FF1-4CEC-B607-8105B44ADFF9}" presName="root" presStyleCnt="0">
        <dgm:presLayoutVars>
          <dgm:dir/>
          <dgm:resizeHandles val="exact"/>
        </dgm:presLayoutVars>
      </dgm:prSet>
      <dgm:spPr/>
    </dgm:pt>
    <dgm:pt modelId="{C2E13EB1-2E09-47C9-B245-6C048929DAC8}" type="pres">
      <dgm:prSet presAssocID="{31A4C6DE-0F1D-4695-86B6-CE8F95DE603A}" presName="compNode" presStyleCnt="0"/>
      <dgm:spPr/>
    </dgm:pt>
    <dgm:pt modelId="{C927D6A1-479C-4B71-BA4F-2925E0AA7C70}" type="pres">
      <dgm:prSet presAssocID="{31A4C6DE-0F1D-4695-86B6-CE8F95DE603A}" presName="bgRect" presStyleLbl="bgShp" presStyleIdx="0" presStyleCnt="3"/>
      <dgm:spPr/>
    </dgm:pt>
    <dgm:pt modelId="{3E0E468E-A425-4FDA-B9AC-1AF8DDCE98E2}" type="pres">
      <dgm:prSet presAssocID="{31A4C6DE-0F1D-4695-86B6-CE8F95DE60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3209F371-24DB-43F3-B234-95FA6DA374C4}" type="pres">
      <dgm:prSet presAssocID="{31A4C6DE-0F1D-4695-86B6-CE8F95DE603A}" presName="spaceRect" presStyleCnt="0"/>
      <dgm:spPr/>
    </dgm:pt>
    <dgm:pt modelId="{1B070738-FDDC-458B-A8D2-1822AC1CB30C}" type="pres">
      <dgm:prSet presAssocID="{31A4C6DE-0F1D-4695-86B6-CE8F95DE603A}" presName="parTx" presStyleLbl="revTx" presStyleIdx="0" presStyleCnt="3">
        <dgm:presLayoutVars>
          <dgm:chMax val="0"/>
          <dgm:chPref val="0"/>
        </dgm:presLayoutVars>
      </dgm:prSet>
      <dgm:spPr/>
    </dgm:pt>
    <dgm:pt modelId="{806A7EE7-2833-499A-B97B-8C0C280A33F2}" type="pres">
      <dgm:prSet presAssocID="{1449F697-BB12-4395-B781-8FE6CDF05075}" presName="sibTrans" presStyleCnt="0"/>
      <dgm:spPr/>
    </dgm:pt>
    <dgm:pt modelId="{90FF6BD0-15D1-4C20-A3C5-0770DA5F06B4}" type="pres">
      <dgm:prSet presAssocID="{660F316C-7029-46DD-B334-DEC387E1D58F}" presName="compNode" presStyleCnt="0"/>
      <dgm:spPr/>
    </dgm:pt>
    <dgm:pt modelId="{37A06BD4-C555-44B4-A3DE-9010D867A353}" type="pres">
      <dgm:prSet presAssocID="{660F316C-7029-46DD-B334-DEC387E1D58F}" presName="bgRect" presStyleLbl="bgShp" presStyleIdx="1" presStyleCnt="3"/>
      <dgm:spPr/>
    </dgm:pt>
    <dgm:pt modelId="{5CA25EBF-FFDD-429B-8652-6288B6593431}" type="pres">
      <dgm:prSet presAssocID="{660F316C-7029-46DD-B334-DEC387E1D5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 of Gold"/>
        </a:ext>
      </dgm:extLst>
    </dgm:pt>
    <dgm:pt modelId="{38B554F5-E1BA-48CF-ABF4-167DAAAACEA8}" type="pres">
      <dgm:prSet presAssocID="{660F316C-7029-46DD-B334-DEC387E1D58F}" presName="spaceRect" presStyleCnt="0"/>
      <dgm:spPr/>
    </dgm:pt>
    <dgm:pt modelId="{E3416293-D74A-4169-B0CD-06B3E8868A3E}" type="pres">
      <dgm:prSet presAssocID="{660F316C-7029-46DD-B334-DEC387E1D58F}" presName="parTx" presStyleLbl="revTx" presStyleIdx="1" presStyleCnt="3">
        <dgm:presLayoutVars>
          <dgm:chMax val="0"/>
          <dgm:chPref val="0"/>
        </dgm:presLayoutVars>
      </dgm:prSet>
      <dgm:spPr/>
    </dgm:pt>
    <dgm:pt modelId="{B50DE555-5056-4F44-81F7-A97013B8705D}" type="pres">
      <dgm:prSet presAssocID="{1B0D1089-C39C-493F-AE0F-2A105760B757}" presName="sibTrans" presStyleCnt="0"/>
      <dgm:spPr/>
    </dgm:pt>
    <dgm:pt modelId="{333F31EF-CF5E-4784-887F-AC33E9BF902A}" type="pres">
      <dgm:prSet presAssocID="{E115D1E8-BBC1-4888-BDBE-81929CF6D6D2}" presName="compNode" presStyleCnt="0"/>
      <dgm:spPr/>
    </dgm:pt>
    <dgm:pt modelId="{899BA657-8FF2-4E44-9719-DFEDA9018940}" type="pres">
      <dgm:prSet presAssocID="{E115D1E8-BBC1-4888-BDBE-81929CF6D6D2}" presName="bgRect" presStyleLbl="bgShp" presStyleIdx="2" presStyleCnt="3"/>
      <dgm:spPr/>
    </dgm:pt>
    <dgm:pt modelId="{A2FAB734-6DF5-4EC5-90AB-83346150944B}" type="pres">
      <dgm:prSet presAssocID="{E115D1E8-BBC1-4888-BDBE-81929CF6D6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E398F94C-5EEA-4B6F-B348-D438E3D13B8E}" type="pres">
      <dgm:prSet presAssocID="{E115D1E8-BBC1-4888-BDBE-81929CF6D6D2}" presName="spaceRect" presStyleCnt="0"/>
      <dgm:spPr/>
    </dgm:pt>
    <dgm:pt modelId="{CA010D74-6DB7-456D-9B07-3FA35590BC1C}" type="pres">
      <dgm:prSet presAssocID="{E115D1E8-BBC1-4888-BDBE-81929CF6D6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AA3A03-5610-4DF0-9288-B52CCCE8A81C}" type="presOf" srcId="{31A4C6DE-0F1D-4695-86B6-CE8F95DE603A}" destId="{1B070738-FDDC-458B-A8D2-1822AC1CB30C}" srcOrd="0" destOrd="0" presId="urn:microsoft.com/office/officeart/2018/2/layout/IconVerticalSolidList"/>
    <dgm:cxn modelId="{414D023E-3F6B-4B49-B3B8-6F89A806C6D9}" srcId="{E37E4328-7FF1-4CEC-B607-8105B44ADFF9}" destId="{E115D1E8-BBC1-4888-BDBE-81929CF6D6D2}" srcOrd="2" destOrd="0" parTransId="{0D414651-E905-4493-B18D-36F0605507EC}" sibTransId="{2B40564F-CADA-4B28-A4A0-89AF81DB12B0}"/>
    <dgm:cxn modelId="{8D6DBE5B-A2EC-4490-B246-8D61A532A437}" type="presOf" srcId="{E115D1E8-BBC1-4888-BDBE-81929CF6D6D2}" destId="{CA010D74-6DB7-456D-9B07-3FA35590BC1C}" srcOrd="0" destOrd="0" presId="urn:microsoft.com/office/officeart/2018/2/layout/IconVerticalSolidList"/>
    <dgm:cxn modelId="{A0DE1380-92EB-47C3-930B-5EC0A4567606}" type="presOf" srcId="{E37E4328-7FF1-4CEC-B607-8105B44ADFF9}" destId="{7EEF0E1D-A84A-4B9B-AA22-5087D8764D62}" srcOrd="0" destOrd="0" presId="urn:microsoft.com/office/officeart/2018/2/layout/IconVerticalSolidList"/>
    <dgm:cxn modelId="{C77C1788-5B1A-4FD8-8093-E4E08330ECD6}" type="presOf" srcId="{660F316C-7029-46DD-B334-DEC387E1D58F}" destId="{E3416293-D74A-4169-B0CD-06B3E8868A3E}" srcOrd="0" destOrd="0" presId="urn:microsoft.com/office/officeart/2018/2/layout/IconVerticalSolidList"/>
    <dgm:cxn modelId="{327A65BD-2823-4901-B05E-0628EA65D446}" srcId="{E37E4328-7FF1-4CEC-B607-8105B44ADFF9}" destId="{660F316C-7029-46DD-B334-DEC387E1D58F}" srcOrd="1" destOrd="0" parTransId="{3962A8F5-B47D-44A9-B5FB-F5241A66D381}" sibTransId="{1B0D1089-C39C-493F-AE0F-2A105760B757}"/>
    <dgm:cxn modelId="{A1D53FE6-F109-4D74-A84E-EFE1D7AFDC04}" srcId="{E37E4328-7FF1-4CEC-B607-8105B44ADFF9}" destId="{31A4C6DE-0F1D-4695-86B6-CE8F95DE603A}" srcOrd="0" destOrd="0" parTransId="{A78A439B-9545-48AD-90DB-ED523F3C9181}" sibTransId="{1449F697-BB12-4395-B781-8FE6CDF05075}"/>
    <dgm:cxn modelId="{8CD9BF2E-4FFE-4329-848E-C782AC942C4B}" type="presParOf" srcId="{7EEF0E1D-A84A-4B9B-AA22-5087D8764D62}" destId="{C2E13EB1-2E09-47C9-B245-6C048929DAC8}" srcOrd="0" destOrd="0" presId="urn:microsoft.com/office/officeart/2018/2/layout/IconVerticalSolidList"/>
    <dgm:cxn modelId="{30F4C40A-D0C8-451C-B3ED-F64C0083EC08}" type="presParOf" srcId="{C2E13EB1-2E09-47C9-B245-6C048929DAC8}" destId="{C927D6A1-479C-4B71-BA4F-2925E0AA7C70}" srcOrd="0" destOrd="0" presId="urn:microsoft.com/office/officeart/2018/2/layout/IconVerticalSolidList"/>
    <dgm:cxn modelId="{3161D43B-FBEF-4F2A-9C44-5D7DFB88F7BE}" type="presParOf" srcId="{C2E13EB1-2E09-47C9-B245-6C048929DAC8}" destId="{3E0E468E-A425-4FDA-B9AC-1AF8DDCE98E2}" srcOrd="1" destOrd="0" presId="urn:microsoft.com/office/officeart/2018/2/layout/IconVerticalSolidList"/>
    <dgm:cxn modelId="{596F8BE9-25A8-4CE3-AE1A-1ACF96B15B75}" type="presParOf" srcId="{C2E13EB1-2E09-47C9-B245-6C048929DAC8}" destId="{3209F371-24DB-43F3-B234-95FA6DA374C4}" srcOrd="2" destOrd="0" presId="urn:microsoft.com/office/officeart/2018/2/layout/IconVerticalSolidList"/>
    <dgm:cxn modelId="{B5DD427E-DF0D-421A-9D7B-7A1E0D074C83}" type="presParOf" srcId="{C2E13EB1-2E09-47C9-B245-6C048929DAC8}" destId="{1B070738-FDDC-458B-A8D2-1822AC1CB30C}" srcOrd="3" destOrd="0" presId="urn:microsoft.com/office/officeart/2018/2/layout/IconVerticalSolidList"/>
    <dgm:cxn modelId="{562A7890-58C5-4859-AE6A-5312BC095D23}" type="presParOf" srcId="{7EEF0E1D-A84A-4B9B-AA22-5087D8764D62}" destId="{806A7EE7-2833-499A-B97B-8C0C280A33F2}" srcOrd="1" destOrd="0" presId="urn:microsoft.com/office/officeart/2018/2/layout/IconVerticalSolidList"/>
    <dgm:cxn modelId="{3AED01EF-E9A1-4E99-BE12-11C3875B0C6C}" type="presParOf" srcId="{7EEF0E1D-A84A-4B9B-AA22-5087D8764D62}" destId="{90FF6BD0-15D1-4C20-A3C5-0770DA5F06B4}" srcOrd="2" destOrd="0" presId="urn:microsoft.com/office/officeart/2018/2/layout/IconVerticalSolidList"/>
    <dgm:cxn modelId="{E484E9B1-BB65-4C12-9942-1EA6FA94C1F1}" type="presParOf" srcId="{90FF6BD0-15D1-4C20-A3C5-0770DA5F06B4}" destId="{37A06BD4-C555-44B4-A3DE-9010D867A353}" srcOrd="0" destOrd="0" presId="urn:microsoft.com/office/officeart/2018/2/layout/IconVerticalSolidList"/>
    <dgm:cxn modelId="{B6EFB1A0-BAA3-4E9A-9F99-A2EA3D46814F}" type="presParOf" srcId="{90FF6BD0-15D1-4C20-A3C5-0770DA5F06B4}" destId="{5CA25EBF-FFDD-429B-8652-6288B6593431}" srcOrd="1" destOrd="0" presId="urn:microsoft.com/office/officeart/2018/2/layout/IconVerticalSolidList"/>
    <dgm:cxn modelId="{4DDBC966-69E5-40F6-B206-6AB668307EA0}" type="presParOf" srcId="{90FF6BD0-15D1-4C20-A3C5-0770DA5F06B4}" destId="{38B554F5-E1BA-48CF-ABF4-167DAAAACEA8}" srcOrd="2" destOrd="0" presId="urn:microsoft.com/office/officeart/2018/2/layout/IconVerticalSolidList"/>
    <dgm:cxn modelId="{9101A0E1-17E3-477E-8ABD-4798DD67DBB0}" type="presParOf" srcId="{90FF6BD0-15D1-4C20-A3C5-0770DA5F06B4}" destId="{E3416293-D74A-4169-B0CD-06B3E8868A3E}" srcOrd="3" destOrd="0" presId="urn:microsoft.com/office/officeart/2018/2/layout/IconVerticalSolidList"/>
    <dgm:cxn modelId="{CF602F04-07BE-47CF-B0C9-FF217D66ED73}" type="presParOf" srcId="{7EEF0E1D-A84A-4B9B-AA22-5087D8764D62}" destId="{B50DE555-5056-4F44-81F7-A97013B8705D}" srcOrd="3" destOrd="0" presId="urn:microsoft.com/office/officeart/2018/2/layout/IconVerticalSolidList"/>
    <dgm:cxn modelId="{22728A22-C268-47F7-90F5-74EED1348815}" type="presParOf" srcId="{7EEF0E1D-A84A-4B9B-AA22-5087D8764D62}" destId="{333F31EF-CF5E-4784-887F-AC33E9BF902A}" srcOrd="4" destOrd="0" presId="urn:microsoft.com/office/officeart/2018/2/layout/IconVerticalSolidList"/>
    <dgm:cxn modelId="{6E636433-D422-4980-A852-D1B6D3DBA526}" type="presParOf" srcId="{333F31EF-CF5E-4784-887F-AC33E9BF902A}" destId="{899BA657-8FF2-4E44-9719-DFEDA9018940}" srcOrd="0" destOrd="0" presId="urn:microsoft.com/office/officeart/2018/2/layout/IconVerticalSolidList"/>
    <dgm:cxn modelId="{A98A403B-D6A6-4AC4-BD77-019CB635AEDC}" type="presParOf" srcId="{333F31EF-CF5E-4784-887F-AC33E9BF902A}" destId="{A2FAB734-6DF5-4EC5-90AB-83346150944B}" srcOrd="1" destOrd="0" presId="urn:microsoft.com/office/officeart/2018/2/layout/IconVerticalSolidList"/>
    <dgm:cxn modelId="{410A3B8A-5EDA-4AC8-A908-5F8C14B308E7}" type="presParOf" srcId="{333F31EF-CF5E-4784-887F-AC33E9BF902A}" destId="{E398F94C-5EEA-4B6F-B348-D438E3D13B8E}" srcOrd="2" destOrd="0" presId="urn:microsoft.com/office/officeart/2018/2/layout/IconVerticalSolidList"/>
    <dgm:cxn modelId="{64297A30-43BC-4324-B515-4FB24BD5592C}" type="presParOf" srcId="{333F31EF-CF5E-4784-887F-AC33E9BF902A}" destId="{CA010D74-6DB7-456D-9B07-3FA35590BC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7D6A1-479C-4B71-BA4F-2925E0AA7C70}">
      <dsp:nvSpPr>
        <dsp:cNvPr id="0" name=""/>
        <dsp:cNvSpPr/>
      </dsp:nvSpPr>
      <dsp:spPr>
        <a:xfrm>
          <a:off x="0" y="658"/>
          <a:ext cx="4699220" cy="154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E468E-A425-4FDA-B9AC-1AF8DDCE98E2}">
      <dsp:nvSpPr>
        <dsp:cNvPr id="0" name=""/>
        <dsp:cNvSpPr/>
      </dsp:nvSpPr>
      <dsp:spPr>
        <a:xfrm>
          <a:off x="466298" y="347492"/>
          <a:ext cx="847815" cy="847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70738-FDDC-458B-A8D2-1822AC1CB30C}">
      <dsp:nvSpPr>
        <dsp:cNvPr id="0" name=""/>
        <dsp:cNvSpPr/>
      </dsp:nvSpPr>
      <dsp:spPr>
        <a:xfrm>
          <a:off x="1780411" y="658"/>
          <a:ext cx="2918808" cy="154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40" tIns="163140" rIns="163140" bIns="1631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kern="1200"/>
            <a:t>Demand for gold-backed digital tokens has been elevated since issuance and is expected to surge on implementation of Stage II </a:t>
          </a:r>
          <a:endParaRPr lang="en-US" sz="1500" kern="1200"/>
        </a:p>
      </dsp:txBody>
      <dsp:txXfrm>
        <a:off x="1780411" y="658"/>
        <a:ext cx="2918808" cy="1541481"/>
      </dsp:txXfrm>
    </dsp:sp>
    <dsp:sp modelId="{37A06BD4-C555-44B4-A3DE-9010D867A353}">
      <dsp:nvSpPr>
        <dsp:cNvPr id="0" name=""/>
        <dsp:cNvSpPr/>
      </dsp:nvSpPr>
      <dsp:spPr>
        <a:xfrm>
          <a:off x="0" y="1927511"/>
          <a:ext cx="4699220" cy="154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25EBF-FFDD-429B-8652-6288B6593431}">
      <dsp:nvSpPr>
        <dsp:cNvPr id="0" name=""/>
        <dsp:cNvSpPr/>
      </dsp:nvSpPr>
      <dsp:spPr>
        <a:xfrm>
          <a:off x="466298" y="2274344"/>
          <a:ext cx="847815" cy="847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16293-D74A-4169-B0CD-06B3E8868A3E}">
      <dsp:nvSpPr>
        <dsp:cNvPr id="0" name=""/>
        <dsp:cNvSpPr/>
      </dsp:nvSpPr>
      <dsp:spPr>
        <a:xfrm>
          <a:off x="1780411" y="1927511"/>
          <a:ext cx="2918808" cy="154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40" tIns="163140" rIns="163140" bIns="1631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total of 262.92 kgs of digital gold tokens have been issued to date - ZW$30.64 billion.</a:t>
          </a:r>
        </a:p>
      </dsp:txBody>
      <dsp:txXfrm>
        <a:off x="1780411" y="1927511"/>
        <a:ext cx="2918808" cy="1541481"/>
      </dsp:txXfrm>
    </dsp:sp>
    <dsp:sp modelId="{899BA657-8FF2-4E44-9719-DFEDA9018940}">
      <dsp:nvSpPr>
        <dsp:cNvPr id="0" name=""/>
        <dsp:cNvSpPr/>
      </dsp:nvSpPr>
      <dsp:spPr>
        <a:xfrm>
          <a:off x="0" y="3854363"/>
          <a:ext cx="4699220" cy="154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AB734-6DF5-4EC5-90AB-83346150944B}">
      <dsp:nvSpPr>
        <dsp:cNvPr id="0" name=""/>
        <dsp:cNvSpPr/>
      </dsp:nvSpPr>
      <dsp:spPr>
        <a:xfrm>
          <a:off x="466298" y="4201196"/>
          <a:ext cx="847815" cy="847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0D74-6DB7-456D-9B07-3FA35590BC1C}">
      <dsp:nvSpPr>
        <dsp:cNvPr id="0" name=""/>
        <dsp:cNvSpPr/>
      </dsp:nvSpPr>
      <dsp:spPr>
        <a:xfrm>
          <a:off x="1780411" y="3854363"/>
          <a:ext cx="2918808" cy="154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40" tIns="163140" rIns="163140" bIns="1631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Opportunity for mining houses with excess funds (from surrender portion) for investment.</a:t>
          </a:r>
        </a:p>
      </dsp:txBody>
      <dsp:txXfrm>
        <a:off x="1780411" y="3854363"/>
        <a:ext cx="2918808" cy="1541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622C-A3B8-44A1-923B-149C4C19A142}" type="datetimeFigureOut">
              <a:rPr lang="en-ZW" smtClean="0"/>
              <a:t>1/6/2023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B554-1970-4424-A456-9E575E7A89D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610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24C2-3F0A-41A4-B5EB-9F7061F4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76166-2DE5-4F39-A228-83BDD3700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E7F7E-A2EA-4EDE-8636-472BA49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EA842-4833-4E92-BB34-1A7F5F11E67D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378B-943C-4EF1-A53B-5E0F4D7D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4058-AC3B-4A06-9F99-95A285BF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2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36B9-4B52-4B90-8CDA-EF988309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48BEA-4CF5-46CA-8BD0-11DB6BA94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A3D6-1D50-4333-8594-BDEB5D48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99BA9-681E-49D5-BA46-B352574F889F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B3FC-6531-448F-8305-626AE685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FCB8-7D17-4EAD-BCC9-E7EC40BC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3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F900F-9A68-4C18-8D66-D3F78DF41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5952B-1EB5-4E2D-924E-AC33E756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1E004-639B-4E63-902A-B66A585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90AF3-65C6-4B1A-85B8-3BA608D4C8E8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3408E-FBFC-4312-9172-2192AA0F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7E0-EADE-4DDA-80BF-40C1191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16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D761-9A1C-4F8F-946E-BD3D38EE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4E1E-060B-4FB5-B2B6-45CB2D93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BD95A-65FD-45C6-BE3D-C1A18F8B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9FC5-FE03-4D18-850B-863C160A6D7D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A2A7-92C3-4BB1-BF47-DF2127C4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14756-B429-4A63-B935-08C1C1B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3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E809-BB85-48F6-A41F-1FCB6F37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781A0-8303-4F97-9BD2-60100DB22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101B6-4B2E-4ECB-BD14-C0E65F63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A3EC2-73C8-460A-ACAA-70D230BA5152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30F3-CDBF-4EAE-A51E-0877389A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10D9-DCED-45D4-844D-D1485F3B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E70D-61E0-43DE-B5E7-9D5DB464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4330-4E76-476E-9758-C472065A1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8744F-6584-4864-B317-53EF2337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CDC20-5786-49C0-9F75-C1E02AD0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62559-284B-4AE0-982E-BAE4A730CC0E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55D7-E7EA-4082-8AA1-1CCD6026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B0F5-E44B-4A87-BB24-73A91777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2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FE43-0A79-4C0E-A167-8DECC506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B02F-85E5-4725-B71F-0C85A7A1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9639-B2AC-422D-8E75-6A47CB351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23D71-E12D-49EB-88AC-5BF359BBB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B8842-7C9E-43B3-989D-F97CC4F76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DF2A7-1760-429A-A063-E8D672A2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4D686-B2CB-41C6-9F40-493F675612CB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A550F-67F7-4AE6-B00F-6865ADE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86A77-F99C-471E-90BC-08211D3D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59B7-FBD4-487C-9191-C7031580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BF8B4-F202-4D7E-AD8F-5037C8C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981A2-1B04-4AEA-87A4-8925B5184309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CE32C-6BBB-4BA8-807F-9BAF4913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2EFD5-3669-4AD6-8765-9BB6AE02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4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80FF1-D3B4-4E48-905E-49884A18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DD88-7E20-4A0B-8B69-62AD6D5D1609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CF2C4-2FD9-45A2-A76C-129D978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24719-51EB-4019-A3FD-E009C534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7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1212-1BF6-4752-86EA-073C4063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5CBF-F7CE-4683-B47B-20AE7484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E7F4C-DCFC-4D68-8541-584E3D690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CC58B-BEF5-4504-B4FC-407904A9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5555-F1BF-404A-B74F-DF6DBF2AA0F2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636-8676-45B6-A36A-96F9934A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5120D-4E8B-48CE-822E-5C0611BE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4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8D73-CE8B-4D30-BC09-D3F615E6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ED92E-99B1-467A-BA3F-23DEC119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57C1-5C6E-4BB8-8E11-5E5ED0AB0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EA8C-7E60-42C3-8E27-83463FA9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61B0F-964A-4EBA-8E53-08E3E9A86CAB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DF8CD-5D62-41D7-8525-526B70CF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7944E-D8DE-46D3-9ACC-362C221A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0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E088B-A70B-40F3-9D0D-E10A8C81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C63EC-E004-435A-AC30-741FD3E2A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707DB-9BEF-4F7D-8F0E-D12683834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B83BA-F34B-47B1-9CEC-13A784F58269}" type="datetime1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1/6/2023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12B71-21A8-42CF-8EFF-0E65B1CD8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CAEB-3565-403F-8FDE-57BB9E992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RANGE!F22"/><Relationship Id="rId2" Type="http://schemas.openxmlformats.org/officeDocument/2006/relationships/hyperlink" Target="#RANGE!F21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w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78985" y="4790605"/>
            <a:ext cx="422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3274" y="3436388"/>
            <a:ext cx="102325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W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AT THE CHAMBER OF MINES OF ZIMBABWE,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MINING CONFERENCE</a:t>
            </a:r>
          </a:p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ELEPHANT HILLS – VICTORIA FALLS</a:t>
            </a:r>
            <a:endParaRPr lang="en-ZW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Z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J. P. MANGUDYA, GOVERNOR </a:t>
            </a:r>
          </a:p>
          <a:p>
            <a:pPr algn="ctr">
              <a:spcAft>
                <a:spcPts val="1200"/>
              </a:spcAft>
            </a:pPr>
            <a:r>
              <a:rPr lang="en-Z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 BANK OF ZIMABWE</a:t>
            </a:r>
          </a:p>
          <a:p>
            <a:pPr algn="ctr">
              <a:spcAft>
                <a:spcPts val="1200"/>
              </a:spcAft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May - 2 June 2023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783398"/>
            <a:ext cx="12192000" cy="13115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AND MONETARY SOLUTIONS FOR THE MINING INDUSTRY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364944-3572-4124-99B5-21DF4C76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115FE8-23DF-42A5-B601-3B7545C8F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0152" y="196148"/>
          <a:ext cx="1731701" cy="164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71216" imgH="2871216" progId="Word.Picture.8">
                  <p:embed/>
                </p:oleObj>
              </mc:Choice>
              <mc:Fallback>
                <p:oleObj name="Picture" r:id="rId2" imgW="2871216" imgH="2871216" progId="Word.Picture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115FE8-23DF-42A5-B601-3B7545C8F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152" y="196148"/>
                        <a:ext cx="1731701" cy="1641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8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21426-2AF3-6D5C-2B65-A236271B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9620250" cy="749300"/>
          </a:xfrm>
        </p:spPr>
        <p:txBody>
          <a:bodyPr anchor="t">
            <a:normAutofit/>
          </a:bodyPr>
          <a:lstStyle/>
          <a:p>
            <a:r>
              <a:rPr lang="en-Z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pic>
        <p:nvPicPr>
          <p:cNvPr id="8" name="Graphic 7" descr="Coins">
            <a:extLst>
              <a:ext uri="{FF2B5EF4-FFF2-40B4-BE49-F238E27FC236}">
                <a16:creationId xmlns:a16="http://schemas.microsoft.com/office/drawing/2014/main" id="{AC6B07A2-3F04-740E-98C0-4232FB4D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8708B-31E1-C5F6-CE85-3CB15E87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" y="1200648"/>
            <a:ext cx="10338319" cy="5155702"/>
          </a:xfrm>
        </p:spPr>
        <p:txBody>
          <a:bodyPr>
            <a:noAutofit/>
          </a:bodyPr>
          <a:lstStyle/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Bank’s monetary policy stance recognise the importance of the mining sector in the economy.</a:t>
            </a:r>
          </a:p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Deliberate and progressive steps have been implemented to ensure a conducive environment to support mining production. </a:t>
            </a:r>
          </a:p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measures on the auction to allow fair value of the surrender portion of exports is necessary </a:t>
            </a:r>
            <a:r>
              <a:rPr lang="en-ZW">
                <a:latin typeface="Times New Roman" panose="02020603050405020304" pitchFamily="18" charset="0"/>
                <a:cs typeface="Times New Roman" panose="02020603050405020304" pitchFamily="18" charset="0"/>
              </a:rPr>
              <a:t>to reduce implicit tax on exports.</a:t>
            </a:r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potential risks to the financial sector due to high levels of financial dollarisation in the economy – need to prevent high Non-Performing Loans (NPLs) and ensure continued financial stability.</a:t>
            </a:r>
          </a:p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Staying the course of tight monetary policy stance and fiscal sustainability to durably restore and maintain macroeconomic stability.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5966-04E0-98FE-EE33-D7BAEE15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W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8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574325" y="2006428"/>
            <a:ext cx="6858000" cy="1825712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ZW" altLang="en-US" sz="72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ZW" altLang="en-US" sz="7200" dirty="0">
                <a:latin typeface="Algerian" panose="04020705040A02060702" pitchFamily="82" charset="0"/>
                <a:cs typeface="Times New Roman" panose="02020603050405020304" pitchFamily="18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75421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1221A-4C62-AAD7-3EE8-D6CB3FB1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9" y="286603"/>
            <a:ext cx="9676831" cy="749301"/>
          </a:xfrm>
        </p:spPr>
        <p:txBody>
          <a:bodyPr anchor="t">
            <a:normAutofit/>
          </a:bodyPr>
          <a:lstStyle/>
          <a:p>
            <a:r>
              <a:rPr lang="en-ZW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 MINING SECTOR</a:t>
            </a:r>
          </a:p>
        </p:txBody>
      </p:sp>
      <p:pic>
        <p:nvPicPr>
          <p:cNvPr id="13" name="Graphic 12" descr="Mining Tools">
            <a:extLst>
              <a:ext uri="{FF2B5EF4-FFF2-40B4-BE49-F238E27FC236}">
                <a16:creationId xmlns:a16="http://schemas.microsoft.com/office/drawing/2014/main" id="{F9D086A0-649A-B1C9-C719-D03675DD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30C4-85B3-E214-61BD-36EE0D41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93" y="1288257"/>
            <a:ext cx="11778017" cy="5337732"/>
          </a:xfrm>
        </p:spPr>
        <p:txBody>
          <a:bodyPr>
            <a:normAutofit/>
          </a:bodyPr>
          <a:lstStyle/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mining sector is critical in supporting GDP growth, job creation and foreign currency generation.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the mining is expected to continue to increase as new investments mainly in iron ore, lithium, PGMs and gold materialise.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mining sector has anchored the country’s growth trajectory despite both global and domestic pressures, with the economy expected to surpass the initial growth forecast of 3.8% in 2023.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Importantly, the sector has contributed significantly to the foreign currency generation of the country with multiplier effect in the rest of the economy.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exports, mainly mineral exports has supported a favourable external sector since 2019.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foreign currency receipts reached US$11.6 billion with the bulk coming from mineral exports.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Forex from minerals has also allowed importation of strategic products including raw materials and plant and equipment.  </a:t>
            </a:r>
            <a:endParaRPr lang="en-ZW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supplying the foreign currency to the Auction system – mining sector has enabled the attainment of high and sustained manufacturing capacity utilization at over 56% in 2022 (56% of an expanded base)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sz="1700" dirty="0"/>
          </a:p>
          <a:p>
            <a:endParaRPr lang="en-ZW" sz="1700" dirty="0"/>
          </a:p>
          <a:p>
            <a:endParaRPr lang="en-ZW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FA9E-6432-C58C-AC11-0E49843B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W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6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6BA0-6AB4-895D-C782-EAF6008B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Z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EXPORTS RECEIPTS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8E21-84C9-3C8A-CB81-AFEF4ABA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27613681-3D07-47E5-8205-0CD6F87FA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15411"/>
              </p:ext>
            </p:extLst>
          </p:nvPr>
        </p:nvGraphicFramePr>
        <p:xfrm>
          <a:off x="625475" y="1250302"/>
          <a:ext cx="7480300" cy="4754880"/>
        </p:xfrm>
        <a:graphic>
          <a:graphicData uri="http://schemas.openxmlformats.org/drawingml/2006/table">
            <a:tbl>
              <a:tblPr/>
              <a:tblGrid>
                <a:gridCol w="2002222">
                  <a:extLst>
                    <a:ext uri="{9D8B030D-6E8A-4147-A177-3AD203B41FA5}">
                      <a16:colId xmlns:a16="http://schemas.microsoft.com/office/drawing/2014/main" val="2248889638"/>
                    </a:ext>
                  </a:extLst>
                </a:gridCol>
                <a:gridCol w="2130364">
                  <a:extLst>
                    <a:ext uri="{9D8B030D-6E8A-4147-A177-3AD203B41FA5}">
                      <a16:colId xmlns:a16="http://schemas.microsoft.com/office/drawing/2014/main" val="1427253229"/>
                    </a:ext>
                  </a:extLst>
                </a:gridCol>
                <a:gridCol w="1697884">
                  <a:extLst>
                    <a:ext uri="{9D8B030D-6E8A-4147-A177-3AD203B41FA5}">
                      <a16:colId xmlns:a16="http://schemas.microsoft.com/office/drawing/2014/main" val="3579585692"/>
                    </a:ext>
                  </a:extLst>
                </a:gridCol>
                <a:gridCol w="1649830">
                  <a:extLst>
                    <a:ext uri="{9D8B030D-6E8A-4147-A177-3AD203B41FA5}">
                      <a16:colId xmlns:a16="http://schemas.microsoft.com/office/drawing/2014/main" val="1743193227"/>
                    </a:ext>
                  </a:extLst>
                </a:gridCol>
              </a:tblGrid>
              <a:tr h="22746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75639"/>
                  </a:ext>
                </a:extLst>
              </a:tr>
              <a:tr h="227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Mining</a:t>
                      </a:r>
                      <a:endParaRPr lang="en-Z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1,388.00</a:t>
                      </a:r>
                      <a:endParaRPr lang="en-ZW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5,627.50</a:t>
                      </a:r>
                      <a:endParaRPr lang="en-Z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5,011.50</a:t>
                      </a:r>
                      <a:endParaRPr lang="en-ZW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18871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Platinum</a:t>
                      </a:r>
                      <a:endParaRPr lang="en-ZW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702.6</a:t>
                      </a:r>
                      <a:endParaRPr lang="en-ZW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2,269.40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3,019.50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38648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Gold[1]</a:t>
                      </a:r>
                      <a:endParaRPr lang="en-ZW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  <a:endParaRPr lang="en-ZW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2,462.00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1,210.10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186374"/>
                  </a:ext>
                </a:extLst>
              </a:tr>
              <a:tr h="412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Chrome ore + Ferrochrome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ZW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247.1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173.5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032131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Diamonds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  <a:endParaRPr lang="en-ZW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112.8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244.7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718380"/>
                  </a:ext>
                </a:extLst>
              </a:tr>
              <a:tr h="227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minerals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216.8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536.2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363.7</a:t>
                      </a:r>
                      <a:endParaRPr lang="en-ZW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276756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Manufacturing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52.4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203.1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175.8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10237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 action="ppaction://hlinkfile"/>
                        </a:rPr>
                        <a:t>Tobacco[2]</a:t>
                      </a:r>
                      <a:endParaRPr lang="en-ZW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407.1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968.1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575.5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35133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56.3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157.9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186.9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031785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Agriculture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37.7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144.6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169.1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35011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Horticulture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328653"/>
                  </a:ext>
                </a:extLst>
              </a:tr>
              <a:tr h="412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Postal &amp; Telecommunications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26761"/>
                  </a:ext>
                </a:extLst>
              </a:tr>
              <a:tr h="412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Services (Construction, etc)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22349"/>
                  </a:ext>
                </a:extLst>
              </a:tr>
              <a:tr h="219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Tourism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263.6</a:t>
                      </a:r>
                      <a:endParaRPr lang="en-ZW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112.7</a:t>
                      </a:r>
                      <a:endParaRPr lang="en-Z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934991"/>
                  </a:ext>
                </a:extLst>
              </a:tr>
              <a:tr h="227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ZW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1,991.00</a:t>
                      </a:r>
                      <a:endParaRPr lang="en-ZW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7,419.50</a:t>
                      </a:r>
                      <a:endParaRPr lang="en-ZW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6,371.30</a:t>
                      </a:r>
                      <a:endParaRPr lang="en-ZW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2869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B0AB9A-D09D-3666-E921-D1C79B6FE23C}"/>
              </a:ext>
            </a:extLst>
          </p:cNvPr>
          <p:cNvSpPr txBox="1"/>
          <p:nvPr/>
        </p:nvSpPr>
        <p:spPr>
          <a:xfrm>
            <a:off x="8509518" y="1250302"/>
            <a:ext cx="3328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dirty="0"/>
              <a:t>Mining exports account for above 75% of total exports receipts in 2021 and 2022.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W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dirty="0"/>
              <a:t>Already up to 30 April 2023, the mining sector contributes about 70% of total exports.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W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W" dirty="0"/>
              <a:t>Critical that this foreign currency be utilised to support other sectors in the economy – manufacturing, etc</a:t>
            </a:r>
          </a:p>
        </p:txBody>
      </p:sp>
    </p:spTree>
    <p:extLst>
      <p:ext uri="{BB962C8B-B14F-4D97-AF65-F5344CB8AC3E}">
        <p14:creationId xmlns:p14="http://schemas.microsoft.com/office/powerpoint/2010/main" val="228463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9B9-7437-ED78-0BE4-73D635C7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365125"/>
            <a:ext cx="10980576" cy="903837"/>
          </a:xfrm>
        </p:spPr>
        <p:txBody>
          <a:bodyPr>
            <a:normAutofit/>
          </a:bodyPr>
          <a:lstStyle/>
          <a:p>
            <a:r>
              <a:rPr lang="en-Z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EXPORTS SUPPORTING ECONOMY WIDE RECOVERY – THROUGH FOREIGN CURRENCY AUCTION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745D39-8E63-405A-9860-1CDFC519D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532202"/>
              </p:ext>
            </p:extLst>
          </p:nvPr>
        </p:nvGraphicFramePr>
        <p:xfrm>
          <a:off x="590290" y="1390261"/>
          <a:ext cx="9636061" cy="4404049"/>
        </p:xfrm>
        <a:graphic>
          <a:graphicData uri="http://schemas.openxmlformats.org/drawingml/2006/table">
            <a:tbl>
              <a:tblPr/>
              <a:tblGrid>
                <a:gridCol w="3931403">
                  <a:extLst>
                    <a:ext uri="{9D8B030D-6E8A-4147-A177-3AD203B41FA5}">
                      <a16:colId xmlns:a16="http://schemas.microsoft.com/office/drawing/2014/main" val="450079916"/>
                    </a:ext>
                  </a:extLst>
                </a:gridCol>
                <a:gridCol w="1869478">
                  <a:extLst>
                    <a:ext uri="{9D8B030D-6E8A-4147-A177-3AD203B41FA5}">
                      <a16:colId xmlns:a16="http://schemas.microsoft.com/office/drawing/2014/main" val="107376766"/>
                    </a:ext>
                  </a:extLst>
                </a:gridCol>
                <a:gridCol w="1896971">
                  <a:extLst>
                    <a:ext uri="{9D8B030D-6E8A-4147-A177-3AD203B41FA5}">
                      <a16:colId xmlns:a16="http://schemas.microsoft.com/office/drawing/2014/main" val="2363687981"/>
                    </a:ext>
                  </a:extLst>
                </a:gridCol>
                <a:gridCol w="1938209">
                  <a:extLst>
                    <a:ext uri="{9D8B030D-6E8A-4147-A177-3AD203B41FA5}">
                      <a16:colId xmlns:a16="http://schemas.microsoft.com/office/drawing/2014/main" val="1211483058"/>
                    </a:ext>
                  </a:extLst>
                </a:gridCol>
              </a:tblGrid>
              <a:tr h="475498">
                <a:tc>
                  <a:txBody>
                    <a:bodyPr/>
                    <a:lstStyle/>
                    <a:p>
                      <a:pPr algn="l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May 2023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MAIN AUCTION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SMEs AUCTION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69377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Category/Purpose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30-May-23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30-May-23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70645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Raw Materials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1,557,807,542.86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150,671,992.12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1,708,479,534.98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19259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Machinery and 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726,009,410.12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169,083,690.76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895,093,100.88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31797"/>
                  </a:ext>
                </a:extLst>
              </a:tr>
              <a:tr h="587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Retail and Distribution (Incl. Food, Beverages, etc)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302,306,529.29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51,040,313.18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353,346,842.47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66631"/>
                  </a:ext>
                </a:extLst>
              </a:tr>
              <a:tr h="5874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Consumables (Incl. Spares, Tyres, Electricals)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280,563,597.67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98,499,578.61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379,063,176.28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17920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Pharmaceuticals and Chemicals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190,685,048.82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27,670,185.13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218,355,233.95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16599"/>
                  </a:ext>
                </a:extLst>
              </a:tr>
              <a:tr h="587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Services (Loans, Dividends and Disinvestments)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252,856,447.38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52,040,756.52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304,897,203.90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22004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Paper and Packaging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87,594,002.43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16,659,788.40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104,253,790.83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15912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Fuel, Electricity and 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109,270,944.79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9,258,253.14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118,529,197.93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44687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Amount Allotted (US$)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3,507,093,523.35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574,924,557.86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4,082,018,081.21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447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96D3A-DDB6-CE77-54C2-63EB4CF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A4C15-7597-C884-029B-8FA7E61AA94F}"/>
              </a:ext>
            </a:extLst>
          </p:cNvPr>
          <p:cNvSpPr txBox="1"/>
          <p:nvPr/>
        </p:nvSpPr>
        <p:spPr>
          <a:xfrm>
            <a:off x="727788" y="5934670"/>
            <a:ext cx="963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dirty="0"/>
              <a:t>Auction has supported re-tooling by most manufacturing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dirty="0"/>
              <a:t>Supported growth of SMMEs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dirty="0"/>
              <a:t>Importation of strategic products – including cooking oil</a:t>
            </a:r>
          </a:p>
        </p:txBody>
      </p:sp>
    </p:spTree>
    <p:extLst>
      <p:ext uri="{BB962C8B-B14F-4D97-AF65-F5344CB8AC3E}">
        <p14:creationId xmlns:p14="http://schemas.microsoft.com/office/powerpoint/2010/main" val="170582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D7869-F590-B9A1-B909-AA7F4AA9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ZW" sz="37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 AND MONETARY POLICY SOLUTION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FED1-66D3-9010-7804-6896463E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Bank’s monetary policy stance, strives to ensure that exporters get a fair value for the surrender portion of  their exports.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Overly overvalued exchange rate result in an implicit tax to miners on the surrender portion.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refinement to the auction system is designed to reduce the implicit tax.</a:t>
            </a:r>
          </a:p>
          <a:p>
            <a:pPr marL="0" indent="0">
              <a:buNone/>
            </a:pP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7481-3073-F573-0A16-BA7BC338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W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3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A7C96-9E71-4CE8-ADCD-504C0D52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1221A-4C62-AAD7-3EE8-D6CB3FB1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9974" cy="534007"/>
          </a:xfrm>
        </p:spPr>
        <p:txBody>
          <a:bodyPr>
            <a:normAutofit/>
          </a:bodyPr>
          <a:lstStyle/>
          <a:p>
            <a:pPr algn="ctr"/>
            <a:r>
              <a:rPr lang="en-Z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MONETARY POLICY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30C4-85B3-E214-61BD-36EE0D41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035657"/>
            <a:ext cx="11258550" cy="5457218"/>
          </a:xfrm>
        </p:spPr>
        <p:txBody>
          <a:bodyPr>
            <a:normAutofit/>
          </a:bodyPr>
          <a:lstStyle/>
          <a:p>
            <a:pPr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Bank has been maintaining a tight monetary policy stance and the current exchange rate volatility is transitory emanating mainly from:</a:t>
            </a:r>
          </a:p>
          <a:p>
            <a:pPr lvl="1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Heightened demand for foreign currency for store-of-value purposes.</a:t>
            </a:r>
            <a:endParaRPr lang="en-Z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Z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Self-fulfilling negative inflation expectations – hysteresis due to negative past experiences. </a:t>
            </a:r>
          </a:p>
          <a:p>
            <a:pPr algn="just"/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credit in the economy is 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 control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tight monetary conditions.</a:t>
            </a:r>
            <a:r>
              <a:rPr lang="en-Z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Z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sz="2000" dirty="0"/>
          </a:p>
          <a:p>
            <a:endParaRPr lang="en-ZW" sz="2000" dirty="0"/>
          </a:p>
          <a:p>
            <a:endParaRPr lang="en-ZW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FA9E-6432-C58C-AC11-0E49843B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W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8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08BF-A37C-9365-48CB-EBAD8840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562" cy="844243"/>
          </a:xfrm>
        </p:spPr>
        <p:txBody>
          <a:bodyPr>
            <a:normAutofit/>
          </a:bodyPr>
          <a:lstStyle/>
          <a:p>
            <a:r>
              <a:rPr lang="en-Z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SUPPLY DEVELOPMENTS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B5896-DC36-7DEE-7631-2F1673B98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8223" y="1209368"/>
            <a:ext cx="4810539" cy="4967595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supply remains tight to support stable inflation.</a:t>
            </a:r>
          </a:p>
          <a:p>
            <a:pPr algn="just"/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 money which is money available for use by the public has been relatively under control at ZW$277 billion of which ZW$180 billion or 65% relates to statutory reserves on foreign currency deposits. </a:t>
            </a:r>
          </a:p>
          <a:p>
            <a:pPr algn="just"/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credit creation by banks has also been under control from the tight monetary policy measures being implemented by the Bank. </a:t>
            </a: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liquidity which is capable of driving inflation at around ZW$100 million (0.04%) – thus money supply is not the key driver of current inflation and exchange rate volatility.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149F1-39E9-5018-9DEB-BD507E3F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57F21DA-C73E-4CCA-ACE7-091EE5E7276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0553901"/>
              </p:ext>
            </p:extLst>
          </p:nvPr>
        </p:nvGraphicFramePr>
        <p:xfrm>
          <a:off x="838199" y="1209369"/>
          <a:ext cx="6310023" cy="375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05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758B-1B61-4CAA-2C2E-51668675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1678" cy="670573"/>
          </a:xfrm>
        </p:spPr>
        <p:txBody>
          <a:bodyPr>
            <a:normAutofit/>
          </a:bodyPr>
          <a:lstStyle/>
          <a:p>
            <a:r>
              <a:rPr lang="en-ZW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W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ROWTH IN ZW$ LOANS HAS BEEN STEADY AND IT IS NOT LIKELY TO BE A MAJOR DRIVER OF INFLATION AND EXCHANGE RATE INSTABILITIES</a:t>
            </a:r>
            <a:endParaRPr lang="en-ZW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2896-390C-CD80-4ED7-E0619E30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9C6670-947C-3E16-DED0-5246DD6FC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030189"/>
              </p:ext>
            </p:extLst>
          </p:nvPr>
        </p:nvGraphicFramePr>
        <p:xfrm>
          <a:off x="631466" y="1082351"/>
          <a:ext cx="10818412" cy="400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163893-7FB6-FFDF-C446-BA9C3D8DA6B8}"/>
              </a:ext>
            </a:extLst>
          </p:cNvPr>
          <p:cNvSpPr txBox="1"/>
          <p:nvPr/>
        </p:nvSpPr>
        <p:spPr>
          <a:xfrm>
            <a:off x="631466" y="5090259"/>
            <a:ext cx="1053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Bank is aggressively, managing potential risks to the financial sector due to high levels of financial dollarisation in the economy – need to prevent high Non-Performing Loans (NPLs) and ensure continued financial stability.</a:t>
            </a:r>
          </a:p>
        </p:txBody>
      </p:sp>
    </p:spTree>
    <p:extLst>
      <p:ext uri="{BB962C8B-B14F-4D97-AF65-F5344CB8AC3E}">
        <p14:creationId xmlns:p14="http://schemas.microsoft.com/office/powerpoint/2010/main" val="20905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AAF9-DD8A-F7D8-CA2D-76FEEA34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170935"/>
            <a:ext cx="11672515" cy="62600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GOLD-BACKED DIGITAL TOKENS PRESENT GREAT OPPORTUNITIES FOR STABILISING THE ECONOMY AND INVESTMENT BY MINING HOUSES WITH EXCESS FUNDS</a:t>
            </a:r>
            <a:endParaRPr lang="en-ZW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3CE3C7B2-20ED-182D-0D06-7850688511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2150" y="990586"/>
          <a:ext cx="4699220" cy="539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25EC-CBFF-6A6E-15C3-601E621C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EB9F-202F-4960-9A74-DF6253CE7285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Canvas 68">
            <a:extLst>
              <a:ext uri="{FF2B5EF4-FFF2-40B4-BE49-F238E27FC236}">
                <a16:creationId xmlns:a16="http://schemas.microsoft.com/office/drawing/2014/main" id="{E4DE2B30-885B-BFF4-0CD2-CC8C9F359ED2}"/>
              </a:ext>
            </a:extLst>
          </p:cNvPr>
          <p:cNvGrpSpPr/>
          <p:nvPr/>
        </p:nvGrpSpPr>
        <p:grpSpPr>
          <a:xfrm>
            <a:off x="5327374" y="962108"/>
            <a:ext cx="6589643" cy="5587779"/>
            <a:chOff x="0" y="0"/>
            <a:chExt cx="6929755" cy="74758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A7E170-CDD6-ED77-53E1-2E66FF76B7EC}"/>
                </a:ext>
              </a:extLst>
            </p:cNvPr>
            <p:cNvSpPr/>
            <p:nvPr/>
          </p:nvSpPr>
          <p:spPr>
            <a:xfrm>
              <a:off x="0" y="0"/>
              <a:ext cx="6929755" cy="7475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B69D0C-7EFA-4C76-E71F-031642819316}"/>
                </a:ext>
              </a:extLst>
            </p:cNvPr>
            <p:cNvSpPr/>
            <p:nvPr/>
          </p:nvSpPr>
          <p:spPr>
            <a:xfrm>
              <a:off x="4631060" y="5780070"/>
              <a:ext cx="2074550" cy="14779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W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D491EA-BB93-F421-86E1-424CDF7BE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7430" y="5892868"/>
              <a:ext cx="942340" cy="8523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E8F22E-F4D4-3BCB-1419-3C4EAADA9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9309" y="5960793"/>
              <a:ext cx="729726" cy="7844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FF0627-1C6C-E073-07D0-7859AC4F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9322" y="3212805"/>
              <a:ext cx="1875338" cy="1493520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753690D-A594-2014-6A92-8ECC65B8C4F4}"/>
                </a:ext>
              </a:extLst>
            </p:cNvPr>
            <p:cNvSpPr/>
            <p:nvPr/>
          </p:nvSpPr>
          <p:spPr>
            <a:xfrm rot="5400000">
              <a:off x="471530" y="2701351"/>
              <a:ext cx="1643203" cy="46175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Green Route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F9E643-4902-E534-D7B3-C7FED31DBD83}"/>
                </a:ext>
              </a:extLst>
            </p:cNvPr>
            <p:cNvSpPr/>
            <p:nvPr/>
          </p:nvSpPr>
          <p:spPr>
            <a:xfrm>
              <a:off x="113379" y="2377440"/>
              <a:ext cx="1022009" cy="10439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ZW$ used to buy gold coins and help mop excess liquidity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D9FE0EB7-E8B6-9065-5FE7-B96E47B2DA7B}"/>
                </a:ext>
              </a:extLst>
            </p:cNvPr>
            <p:cNvSpPr/>
            <p:nvPr/>
          </p:nvSpPr>
          <p:spPr>
            <a:xfrm>
              <a:off x="2294275" y="4751069"/>
              <a:ext cx="2792891" cy="1305235"/>
            </a:xfrm>
            <a:prstGeom prst="wedgeEllipseCallout">
              <a:avLst>
                <a:gd name="adj1" fmla="val 51250"/>
                <a:gd name="adj2" fmla="val 82826"/>
              </a:avLst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Consumers exchange gold coins/ZW$/forex for fully backed tradable digital gold tokens issued by RBZ through banks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7EAA31F-FEFF-7059-3291-16AD93DE68D5}"/>
                </a:ext>
              </a:extLst>
            </p:cNvPr>
            <p:cNvSpPr/>
            <p:nvPr/>
          </p:nvSpPr>
          <p:spPr>
            <a:xfrm>
              <a:off x="2028229" y="1413510"/>
              <a:ext cx="1364724" cy="4686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Red Route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39B0D1-D41C-96E7-E184-8B128E4FC2A2}"/>
                </a:ext>
              </a:extLst>
            </p:cNvPr>
            <p:cNvSpPr/>
            <p:nvPr/>
          </p:nvSpPr>
          <p:spPr>
            <a:xfrm>
              <a:off x="1962273" y="768645"/>
              <a:ext cx="1463095" cy="6524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ZW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Used to purchase foreign currency on the parallel market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15F918-706D-AF2E-99E9-21DF281B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59489" y="941070"/>
              <a:ext cx="1043940" cy="1117515"/>
            </a:xfrm>
            <a:prstGeom prst="rect">
              <a:avLst/>
            </a:prstGeom>
          </p:spPr>
        </p:pic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CC62D704-96CD-50F6-0810-F31B2E75709A}"/>
                </a:ext>
              </a:extLst>
            </p:cNvPr>
            <p:cNvSpPr/>
            <p:nvPr/>
          </p:nvSpPr>
          <p:spPr>
            <a:xfrm>
              <a:off x="2619091" y="0"/>
              <a:ext cx="2161979" cy="865505"/>
            </a:xfrm>
            <a:prstGeom prst="wedgeEllipseCallout">
              <a:avLst>
                <a:gd name="adj1" fmla="val 17935"/>
                <a:gd name="adj2" fmla="val 102276"/>
              </a:avLst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ZW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Leads to high demand for forex and exchange rate depreciation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F12B53-ABDE-D291-D7FE-A27546C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9" y="3810068"/>
              <a:ext cx="1593895" cy="1458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686CFC1-AF9B-6672-EDE5-DF4FEE161C60}"/>
                </a:ext>
              </a:extLst>
            </p:cNvPr>
            <p:cNvSpPr/>
            <p:nvPr/>
          </p:nvSpPr>
          <p:spPr>
            <a:xfrm>
              <a:off x="1895827" y="4099561"/>
              <a:ext cx="2683801" cy="51974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Green Route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48F497B-7B74-C575-D4FB-A3F23009969E}"/>
                </a:ext>
              </a:extLst>
            </p:cNvPr>
            <p:cNvSpPr/>
            <p:nvPr/>
          </p:nvSpPr>
          <p:spPr>
            <a:xfrm rot="5400000">
              <a:off x="4774927" y="2447920"/>
              <a:ext cx="982955" cy="43053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W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F9356B39-2329-FD14-B32C-D1FA9C30069D}"/>
                </a:ext>
              </a:extLst>
            </p:cNvPr>
            <p:cNvSpPr/>
            <p:nvPr/>
          </p:nvSpPr>
          <p:spPr>
            <a:xfrm rot="1811099">
              <a:off x="1412881" y="2822295"/>
              <a:ext cx="3497687" cy="56799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Green Route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1B15A-D7AE-0E97-9D18-B62F6508D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916" y="5974080"/>
              <a:ext cx="1611357" cy="1140200"/>
            </a:xfrm>
            <a:prstGeom prst="rect">
              <a:avLst/>
            </a:prstGeom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E61EEA9A-9A70-116B-564A-6F711EBA0137}"/>
                </a:ext>
              </a:extLst>
            </p:cNvPr>
            <p:cNvSpPr/>
            <p:nvPr/>
          </p:nvSpPr>
          <p:spPr>
            <a:xfrm rot="10800000">
              <a:off x="2005369" y="6248400"/>
              <a:ext cx="2536159" cy="31843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F6DBA78-2330-E7D1-323E-3748235E7C59}"/>
                </a:ext>
              </a:extLst>
            </p:cNvPr>
            <p:cNvSpPr/>
            <p:nvPr/>
          </p:nvSpPr>
          <p:spPr>
            <a:xfrm>
              <a:off x="2118369" y="6536351"/>
              <a:ext cx="2468880" cy="28956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ZW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ZW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52CDD7-766D-3FE6-9F3E-D15BB1A9D538}"/>
                </a:ext>
              </a:extLst>
            </p:cNvPr>
            <p:cNvSpPr/>
            <p:nvPr/>
          </p:nvSpPr>
          <p:spPr>
            <a:xfrm>
              <a:off x="2118369" y="6795430"/>
              <a:ext cx="2563790" cy="620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ZW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 Phase 2</a:t>
              </a:r>
              <a:r>
                <a:rPr lang="en-ZW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People can buy goods and services using digital gold tokens kept in digital wallets/payment cards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5C4A81-50D2-7AB6-0907-A25EB337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22457" y="850560"/>
              <a:ext cx="1796461" cy="1241130"/>
            </a:xfrm>
            <a:prstGeom prst="rect">
              <a:avLst/>
            </a:prstGeom>
          </p:spPr>
        </p:pic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CDD22BB-950C-8D56-F221-1C84CC7E5450}"/>
                </a:ext>
              </a:extLst>
            </p:cNvPr>
            <p:cNvSpPr/>
            <p:nvPr/>
          </p:nvSpPr>
          <p:spPr>
            <a:xfrm rot="16200000">
              <a:off x="5413361" y="2429488"/>
              <a:ext cx="982345" cy="43053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W"/>
            </a:p>
          </p:txBody>
        </p:sp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E6543154-5320-267C-BB97-D0C837524BF1}"/>
                </a:ext>
              </a:extLst>
            </p:cNvPr>
            <p:cNvSpPr/>
            <p:nvPr/>
          </p:nvSpPr>
          <p:spPr>
            <a:xfrm>
              <a:off x="4937083" y="38099"/>
              <a:ext cx="1957070" cy="1339880"/>
            </a:xfrm>
            <a:prstGeom prst="wedgeEllipseCallout">
              <a:avLst>
                <a:gd name="adj1" fmla="val -26590"/>
                <a:gd name="adj2" fmla="val 70587"/>
              </a:avLst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ZW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RBZ Issues gold-backed tokenised digital coins in exchange for gold coins/forex/ZW$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EF45EFCC-C941-1946-10A6-528D2DCBA313}"/>
                </a:ext>
              </a:extLst>
            </p:cNvPr>
            <p:cNvSpPr/>
            <p:nvPr/>
          </p:nvSpPr>
          <p:spPr>
            <a:xfrm rot="5400000">
              <a:off x="4879963" y="5073631"/>
              <a:ext cx="982345" cy="43053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W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87C7B64-1D11-A156-5848-CA2465A6F6CC}"/>
                </a:ext>
              </a:extLst>
            </p:cNvPr>
            <p:cNvSpPr/>
            <p:nvPr/>
          </p:nvSpPr>
          <p:spPr>
            <a:xfrm rot="16200000">
              <a:off x="5527661" y="5050769"/>
              <a:ext cx="982345" cy="43053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095AEE-BEA2-E2B3-A418-DB4B8501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34570" y="6589691"/>
              <a:ext cx="1003299" cy="60306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D537FD-1E86-05EB-0ED5-8D638B5B1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9069" y="873419"/>
              <a:ext cx="1656420" cy="1203031"/>
            </a:xfrm>
            <a:prstGeom prst="rect">
              <a:avLst/>
            </a:prstGeom>
          </p:spPr>
        </p:pic>
        <p:sp>
          <p:nvSpPr>
            <p:cNvPr id="34" name="Speech Bubble: Oval 33">
              <a:extLst>
                <a:ext uri="{FF2B5EF4-FFF2-40B4-BE49-F238E27FC236}">
                  <a16:creationId xmlns:a16="http://schemas.microsoft.com/office/drawing/2014/main" id="{E5F1FD96-E636-EBB1-11EB-8513C52524DC}"/>
                </a:ext>
              </a:extLst>
            </p:cNvPr>
            <p:cNvSpPr/>
            <p:nvPr/>
          </p:nvSpPr>
          <p:spPr>
            <a:xfrm>
              <a:off x="9" y="15240"/>
              <a:ext cx="2103120" cy="899160"/>
            </a:xfrm>
            <a:prstGeom prst="wedgeEllipseCallout">
              <a:avLst>
                <a:gd name="adj1" fmla="val 2621"/>
                <a:gd name="adj2" fmla="val 94310"/>
              </a:avLst>
            </a:prstGeom>
            <a:solidFill>
              <a:srgbClr val="E7E6E6">
                <a:lumMod val="9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ZW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Excess ZW$ balances available for 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9942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1107</Words>
  <Application>Microsoft Office PowerPoint</Application>
  <PresentationFormat>Widescreen</PresentationFormat>
  <Paragraphs>195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Times New Roman</vt:lpstr>
      <vt:lpstr>1_Office Theme</vt:lpstr>
      <vt:lpstr>Picture</vt:lpstr>
      <vt:lpstr>FOREIGN EXCHANGE AND MONETARY SOLUTIONS FOR THE MINING INDUSTRY</vt:lpstr>
      <vt:lpstr>IMPORTANCE OF THE MINING SECTOR</vt:lpstr>
      <vt:lpstr>EXPORTS RECEIPTS</vt:lpstr>
      <vt:lpstr>MINING EXPORTS SUPPORTING ECONOMY WIDE RECOVERY – THROUGH FOREIGN CURRENCY AUCTION</vt:lpstr>
      <vt:lpstr>MINING AND MONETARY POLICY SOLUTION</vt:lpstr>
      <vt:lpstr>OTHER MONETARY POLICY ISSUES</vt:lpstr>
      <vt:lpstr>MONEY SUPPLY DEVELOPMENTS</vt:lpstr>
      <vt:lpstr>GROWTH IN ZW$ LOANS HAS BEEN STEADY AND IT IS NOT LIKELY TO BE A MAJOR DRIVER OF INFLATION AND EXCHANGE RATE INSTABILITIES</vt:lpstr>
      <vt:lpstr>GOLD-BACKED DIGITAL TOKENS PRESENT GREAT OPPORTUNITIES FOR STABILISING THE ECONOMY AND INVESTMENT BY MINING HOUSES WITH EXCESS FUNDS</vt:lpstr>
      <vt:lpstr>Key Takeaways</vt:lpstr>
      <vt:lpstr> THANK YOU!!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Impact of COVID-19 in Zimbabwe  By  Dr. J. P. Mangudya  September 2021</dc:title>
  <dc:creator>Smart Manda</dc:creator>
  <cp:lastModifiedBy>John Mangudya</cp:lastModifiedBy>
  <cp:revision>326</cp:revision>
  <dcterms:created xsi:type="dcterms:W3CDTF">2021-09-06T09:41:33Z</dcterms:created>
  <dcterms:modified xsi:type="dcterms:W3CDTF">2023-06-01T05:13:10Z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fb0f1d-b4fc-4210-84af-afb3360f1d29_Enabled">
    <vt:lpwstr>True</vt:lpwstr>
  </property>
  <property fmtid="{D5CDD505-2E9C-101B-9397-08002B2CF9AE}" pid="3" name="MSIP_Label_fafb0f1d-b4fc-4210-84af-afb3360f1d29_SiteId">
    <vt:lpwstr>c7ce9d4c-2f2a-420a-ae6f-0ee6f93dec55</vt:lpwstr>
  </property>
  <property fmtid="{D5CDD505-2E9C-101B-9397-08002B2CF9AE}" pid="4" name="MSIP_Label_fafb0f1d-b4fc-4210-84af-afb3360f1d29_Owner">
    <vt:lpwstr>rkaterere@rbz.co.zw</vt:lpwstr>
  </property>
  <property fmtid="{D5CDD505-2E9C-101B-9397-08002B2CF9AE}" pid="5" name="MSIP_Label_fafb0f1d-b4fc-4210-84af-afb3360f1d29_SetDate">
    <vt:lpwstr>2021-09-06T13:02:10.2265487Z</vt:lpwstr>
  </property>
  <property fmtid="{D5CDD505-2E9C-101B-9397-08002B2CF9AE}" pid="6" name="MSIP_Label_fafb0f1d-b4fc-4210-84af-afb3360f1d29_Name">
    <vt:lpwstr>General</vt:lpwstr>
  </property>
  <property fmtid="{D5CDD505-2E9C-101B-9397-08002B2CF9AE}" pid="7" name="MSIP_Label_fafb0f1d-b4fc-4210-84af-afb3360f1d29_Application">
    <vt:lpwstr>Microsoft Azure Information Protection</vt:lpwstr>
  </property>
  <property fmtid="{D5CDD505-2E9C-101B-9397-08002B2CF9AE}" pid="8" name="MSIP_Label_fafb0f1d-b4fc-4210-84af-afb3360f1d29_ActionId">
    <vt:lpwstr>13f74b6c-2913-46da-b36a-3598eab0ef7e</vt:lpwstr>
  </property>
  <property fmtid="{D5CDD505-2E9C-101B-9397-08002B2CF9AE}" pid="9" name="MSIP_Label_fafb0f1d-b4fc-4210-84af-afb3360f1d29_Extended_MSFT_Method">
    <vt:lpwstr>Manual</vt:lpwstr>
  </property>
  <property fmtid="{D5CDD505-2E9C-101B-9397-08002B2CF9AE}" pid="10" name="Sensitivity">
    <vt:lpwstr>General</vt:lpwstr>
  </property>
</Properties>
</file>