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313" r:id="rId3"/>
    <p:sldId id="311" r:id="rId4"/>
    <p:sldId id="264" r:id="rId5"/>
    <p:sldId id="265" r:id="rId6"/>
    <p:sldId id="314" r:id="rId7"/>
    <p:sldId id="316" r:id="rId8"/>
    <p:sldId id="315" r:id="rId9"/>
    <p:sldId id="31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84" autoAdjust="0"/>
  </p:normalViewPr>
  <p:slideViewPr>
    <p:cSldViewPr snapToGrid="0">
      <p:cViewPr varScale="1">
        <p:scale>
          <a:sx n="65" d="100"/>
          <a:sy n="65" d="100"/>
        </p:scale>
        <p:origin x="638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Z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C24CC-CA41-41CF-A6A6-420307498FDA}" type="datetimeFigureOut">
              <a:rPr lang="en-ZW" smtClean="0"/>
              <a:t>1/6/2023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2CAAF-469E-48AA-B05A-623A672AC40D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3636872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C24CC-CA41-41CF-A6A6-420307498FDA}" type="datetimeFigureOut">
              <a:rPr lang="en-ZW" smtClean="0"/>
              <a:t>1/6/2023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2CAAF-469E-48AA-B05A-623A672AC40D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329192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C24CC-CA41-41CF-A6A6-420307498FDA}" type="datetimeFigureOut">
              <a:rPr lang="en-ZW" smtClean="0"/>
              <a:t>1/6/2023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2CAAF-469E-48AA-B05A-623A672AC40D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3093566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C24CC-CA41-41CF-A6A6-420307498FDA}" type="datetimeFigureOut">
              <a:rPr lang="en-ZW" smtClean="0"/>
              <a:t>1/6/2023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2CAAF-469E-48AA-B05A-623A672AC40D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1062349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C24CC-CA41-41CF-A6A6-420307498FDA}" type="datetimeFigureOut">
              <a:rPr lang="en-ZW" smtClean="0"/>
              <a:t>1/6/2023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2CAAF-469E-48AA-B05A-623A672AC40D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1850205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C24CC-CA41-41CF-A6A6-420307498FDA}" type="datetimeFigureOut">
              <a:rPr lang="en-ZW" smtClean="0"/>
              <a:t>1/6/2023</a:t>
            </a:fld>
            <a:endParaRPr lang="en-Z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2CAAF-469E-48AA-B05A-623A672AC40D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912991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C24CC-CA41-41CF-A6A6-420307498FDA}" type="datetimeFigureOut">
              <a:rPr lang="en-ZW" smtClean="0"/>
              <a:t>1/6/2023</a:t>
            </a:fld>
            <a:endParaRPr lang="en-Z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2CAAF-469E-48AA-B05A-623A672AC40D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3406509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C24CC-CA41-41CF-A6A6-420307498FDA}" type="datetimeFigureOut">
              <a:rPr lang="en-ZW" smtClean="0"/>
              <a:t>1/6/2023</a:t>
            </a:fld>
            <a:endParaRPr lang="en-Z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2CAAF-469E-48AA-B05A-623A672AC40D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814486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C24CC-CA41-41CF-A6A6-420307498FDA}" type="datetimeFigureOut">
              <a:rPr lang="en-ZW" smtClean="0"/>
              <a:t>1/6/2023</a:t>
            </a:fld>
            <a:endParaRPr lang="en-Z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2CAAF-469E-48AA-B05A-623A672AC40D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865343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C24CC-CA41-41CF-A6A6-420307498FDA}" type="datetimeFigureOut">
              <a:rPr lang="en-ZW" smtClean="0"/>
              <a:t>1/6/2023</a:t>
            </a:fld>
            <a:endParaRPr lang="en-Z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2CAAF-469E-48AA-B05A-623A672AC40D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1236758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W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C24CC-CA41-41CF-A6A6-420307498FDA}" type="datetimeFigureOut">
              <a:rPr lang="en-ZW" smtClean="0"/>
              <a:t>1/6/2023</a:t>
            </a:fld>
            <a:endParaRPr lang="en-Z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2CAAF-469E-48AA-B05A-623A672AC40D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545676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C24CC-CA41-41CF-A6A6-420307498FDA}" type="datetimeFigureOut">
              <a:rPr lang="en-ZW" smtClean="0"/>
              <a:t>1/6/2023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2CAAF-469E-48AA-B05A-623A672AC40D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2378496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1122362"/>
            <a:ext cx="11928142" cy="5496802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Annual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Mining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Victoria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Falls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June 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Eng. H. CHOGA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ZETDC </a:t>
            </a:r>
            <a:b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MANAGING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DIERCTOR (A)</a:t>
            </a:r>
            <a:endParaRPr lang="en-ZW" b="1" dirty="0">
              <a:solidFill>
                <a:srgbClr val="00B050"/>
              </a:solidFill>
            </a:endParaRPr>
          </a:p>
        </p:txBody>
      </p:sp>
      <p:pic>
        <p:nvPicPr>
          <p:cNvPr id="3" name="Picture 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84" y="24157"/>
            <a:ext cx="798022" cy="885272"/>
          </a:xfrm>
          <a:prstGeom prst="rect">
            <a:avLst/>
          </a:prstGeom>
          <a:noFill/>
        </p:spPr>
      </p:pic>
      <p:pic>
        <p:nvPicPr>
          <p:cNvPr id="4" name="Picture 3" descr="ZETDC Approved logo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223709" y="24157"/>
            <a:ext cx="926522" cy="885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046488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 smtClean="0">
                <a:solidFill>
                  <a:srgbClr val="FF0000"/>
                </a:solidFill>
              </a:rPr>
              <a:t>History of the Zimbabwe Power System</a:t>
            </a:r>
            <a:endParaRPr lang="en-ZW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W" dirty="0" smtClean="0"/>
              <a:t>The grid started around 1960 with commissioning of the Kariba dam and the 330kV </a:t>
            </a:r>
            <a:r>
              <a:rPr lang="en-ZW" dirty="0" err="1" smtClean="0"/>
              <a:t>CAPCo</a:t>
            </a:r>
            <a:r>
              <a:rPr lang="en-ZW" dirty="0" smtClean="0"/>
              <a:t> network</a:t>
            </a:r>
          </a:p>
          <a:p>
            <a:r>
              <a:rPr lang="en-ZW" dirty="0" smtClean="0"/>
              <a:t>Hwange power station was built in the 1980s</a:t>
            </a:r>
          </a:p>
          <a:p>
            <a:r>
              <a:rPr lang="en-ZW" dirty="0" smtClean="0"/>
              <a:t>It has developed to a 2000MW network over the past 60 years</a:t>
            </a:r>
            <a:endParaRPr lang="en-ZW" dirty="0"/>
          </a:p>
        </p:txBody>
      </p:sp>
    </p:spTree>
    <p:extLst>
      <p:ext uri="{BB962C8B-B14F-4D97-AF65-F5344CB8AC3E}">
        <p14:creationId xmlns:p14="http://schemas.microsoft.com/office/powerpoint/2010/main" val="1944110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19067"/>
            <a:ext cx="10515600" cy="63116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Current Demand and Supply Situation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endParaRPr lang="en-US" sz="31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1554228"/>
              </p:ext>
            </p:extLst>
          </p:nvPr>
        </p:nvGraphicFramePr>
        <p:xfrm>
          <a:off x="0" y="402913"/>
          <a:ext cx="12192000" cy="62775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21036">
                  <a:extLst>
                    <a:ext uri="{9D8B030D-6E8A-4147-A177-3AD203B41FA5}">
                      <a16:colId xmlns:a16="http://schemas.microsoft.com/office/drawing/2014/main" val="3976888294"/>
                    </a:ext>
                  </a:extLst>
                </a:gridCol>
                <a:gridCol w="1867562">
                  <a:extLst>
                    <a:ext uri="{9D8B030D-6E8A-4147-A177-3AD203B41FA5}">
                      <a16:colId xmlns:a16="http://schemas.microsoft.com/office/drawing/2014/main" val="1545772578"/>
                    </a:ext>
                  </a:extLst>
                </a:gridCol>
                <a:gridCol w="2215888">
                  <a:extLst>
                    <a:ext uri="{9D8B030D-6E8A-4147-A177-3AD203B41FA5}">
                      <a16:colId xmlns:a16="http://schemas.microsoft.com/office/drawing/2014/main" val="1396364572"/>
                    </a:ext>
                  </a:extLst>
                </a:gridCol>
                <a:gridCol w="5987514">
                  <a:extLst>
                    <a:ext uri="{9D8B030D-6E8A-4147-A177-3AD203B41FA5}">
                      <a16:colId xmlns:a16="http://schemas.microsoft.com/office/drawing/2014/main" val="298116349"/>
                    </a:ext>
                  </a:extLst>
                </a:gridCol>
              </a:tblGrid>
              <a:tr h="255349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800" b="1" u="none" strike="noStrike" dirty="0">
                          <a:effectLst/>
                        </a:rPr>
                        <a:t>Source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80" marR="7080" marT="708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u="none" strike="noStrike" dirty="0">
                          <a:effectLst/>
                        </a:rPr>
                        <a:t>Installed Capacity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80" marR="7080" marT="70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Current Capacity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80" marR="7080" marT="7080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800" b="1" u="none" strike="noStrike" dirty="0">
                          <a:effectLst/>
                        </a:rPr>
                        <a:t>Comment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80" marR="7080" marT="7080" marB="0" anchor="ctr"/>
                </a:tc>
                <a:extLst>
                  <a:ext uri="{0D108BD9-81ED-4DB2-BD59-A6C34878D82A}">
                    <a16:rowId xmlns:a16="http://schemas.microsoft.com/office/drawing/2014/main" val="759514151"/>
                  </a:ext>
                </a:extLst>
              </a:tr>
              <a:tr h="25534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u="none" strike="noStrike" dirty="0">
                          <a:effectLst/>
                        </a:rPr>
                        <a:t>(MW)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80" marR="7080" marT="70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(MW)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80" marR="7080" marT="708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9089134"/>
                  </a:ext>
                </a:extLst>
              </a:tr>
              <a:tr h="44895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effectLst/>
                        </a:rPr>
                        <a:t>Kariba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80" marR="7080" marT="70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1050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80" marR="7080" marT="70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424MW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80" marR="7080" marT="7080" marB="0" anchor="ctr"/>
                </a:tc>
                <a:tc>
                  <a:txBody>
                    <a:bodyPr/>
                    <a:lstStyle/>
                    <a:p>
                      <a:pPr marL="285750" indent="-285750" algn="l" fontAlgn="ctr">
                        <a:buFont typeface="Wingdings" panose="05000000000000000000" pitchFamily="2" charset="2"/>
                        <a:buChar char="q"/>
                      </a:pPr>
                      <a:r>
                        <a:rPr lang="en-US" sz="1600" u="none" strike="noStrike" dirty="0" smtClean="0">
                          <a:effectLst/>
                        </a:rPr>
                        <a:t>Yearly </a:t>
                      </a:r>
                      <a:r>
                        <a:rPr lang="en-US" sz="1600" u="none" strike="noStrike" dirty="0">
                          <a:effectLst/>
                        </a:rPr>
                        <a:t>average capacity limited to 424MW by low Lake level. Winter average capacity is 562MW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127439" marR="7080" marT="7080" marB="0" anchor="ctr"/>
                </a:tc>
                <a:extLst>
                  <a:ext uri="{0D108BD9-81ED-4DB2-BD59-A6C34878D82A}">
                    <a16:rowId xmlns:a16="http://schemas.microsoft.com/office/drawing/2014/main" val="1018935144"/>
                  </a:ext>
                </a:extLst>
              </a:tr>
              <a:tr h="6702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effectLst/>
                        </a:rPr>
                        <a:t>Hwange I&amp;II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80" marR="7080" marT="70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920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80" marR="7080" marT="70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225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80" marR="7080" marT="7080" marB="0" anchor="ctr"/>
                </a:tc>
                <a:tc>
                  <a:txBody>
                    <a:bodyPr/>
                    <a:lstStyle/>
                    <a:p>
                      <a:pPr marL="285750" indent="-285750" algn="l" fontAlgn="ctr">
                        <a:buFont typeface="Wingdings" panose="05000000000000000000" pitchFamily="2" charset="2"/>
                        <a:buChar char="q"/>
                      </a:pPr>
                      <a:r>
                        <a:rPr lang="en-US" sz="1600" u="none" strike="noStrike" dirty="0" smtClean="0">
                          <a:effectLst/>
                        </a:rPr>
                        <a:t>Performance </a:t>
                      </a:r>
                      <a:r>
                        <a:rPr lang="en-US" sz="1600" u="none" strike="noStrike" dirty="0">
                          <a:effectLst/>
                        </a:rPr>
                        <a:t>generally poor against a planned target of 290MW - 450MW.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127439" marR="7080" marT="7080" marB="0" anchor="ctr"/>
                </a:tc>
                <a:extLst>
                  <a:ext uri="{0D108BD9-81ED-4DB2-BD59-A6C34878D82A}">
                    <a16:rowId xmlns:a16="http://schemas.microsoft.com/office/drawing/2014/main" val="162264955"/>
                  </a:ext>
                </a:extLst>
              </a:tr>
              <a:tr h="22769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r>
                        <a:rPr lang="en-US" sz="1600" u="none" strike="noStrike" dirty="0" smtClean="0">
                          <a:effectLst/>
                        </a:rPr>
                        <a:t>Hwange III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80" marR="7080" marT="70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r>
                        <a:rPr lang="en-US" sz="1600" u="none" strike="noStrike" dirty="0" smtClean="0">
                          <a:effectLst/>
                        </a:rPr>
                        <a:t>600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80" marR="7080" marT="70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r>
                        <a:rPr lang="en-US" sz="1600" u="none" strike="noStrike" dirty="0" smtClean="0">
                          <a:effectLst/>
                        </a:rPr>
                        <a:t>300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80" marR="7080" marT="7080" marB="0" anchor="ctr"/>
                </a:tc>
                <a:tc>
                  <a:txBody>
                    <a:bodyPr/>
                    <a:lstStyle/>
                    <a:p>
                      <a:pPr marL="285750" indent="-285750" algn="l" fontAlgn="ctr">
                        <a:buFont typeface="Wingdings" panose="05000000000000000000" pitchFamily="2" charset="2"/>
                        <a:buChar char="q"/>
                      </a:pPr>
                      <a:r>
                        <a:rPr lang="en-US" sz="1600" u="none" strike="noStrike" dirty="0" smtClean="0">
                          <a:effectLst/>
                        </a:rPr>
                        <a:t>The 2 generators are under commissioning tests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127439" marR="7080" marT="7080" marB="0" anchor="ctr"/>
                </a:tc>
                <a:extLst>
                  <a:ext uri="{0D108BD9-81ED-4DB2-BD59-A6C34878D82A}">
                    <a16:rowId xmlns:a16="http://schemas.microsoft.com/office/drawing/2014/main" val="2644399923"/>
                  </a:ext>
                </a:extLst>
              </a:tr>
              <a:tr h="227691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0" marR="7080" marT="708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0" marR="7080" marT="708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0" marR="7080" marT="7080" marB="0"/>
                </a:tc>
                <a:tc>
                  <a:txBody>
                    <a:bodyPr/>
                    <a:lstStyle/>
                    <a:p>
                      <a:pPr marL="285750" indent="-285750" algn="l" fontAlgn="ctr">
                        <a:buFont typeface="Wingdings" panose="05000000000000000000" pitchFamily="2" charset="2"/>
                        <a:buChar char="q"/>
                      </a:pPr>
                      <a:r>
                        <a:rPr lang="en-US" sz="1600" u="none" strike="noStrike" dirty="0" smtClean="0">
                          <a:effectLst/>
                        </a:rPr>
                        <a:t>Coal </a:t>
                      </a:r>
                      <a:r>
                        <a:rPr lang="en-US" sz="1600" u="none" strike="noStrike" dirty="0">
                          <a:effectLst/>
                        </a:rPr>
                        <a:t>supply erratic and breakdowns frequent.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127439" marR="7080" marT="7080" marB="0" anchor="ctr"/>
                </a:tc>
                <a:extLst>
                  <a:ext uri="{0D108BD9-81ED-4DB2-BD59-A6C34878D82A}">
                    <a16:rowId xmlns:a16="http://schemas.microsoft.com/office/drawing/2014/main" val="3242619219"/>
                  </a:ext>
                </a:extLst>
              </a:tr>
              <a:tr h="44895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Small Thermals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80" marR="7080" marT="70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300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80" marR="7080" marT="70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0 - </a:t>
                      </a:r>
                      <a:r>
                        <a:rPr lang="en-US" sz="1600" u="none" strike="noStrike" dirty="0" smtClean="0">
                          <a:effectLst/>
                        </a:rPr>
                        <a:t>30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80" marR="7080" marT="7080" marB="0" anchor="ctr"/>
                </a:tc>
                <a:tc>
                  <a:txBody>
                    <a:bodyPr/>
                    <a:lstStyle/>
                    <a:p>
                      <a:pPr marL="285750" indent="-285750" algn="l" fontAlgn="ctr">
                        <a:buFont typeface="Wingdings" panose="05000000000000000000" pitchFamily="2" charset="2"/>
                        <a:buChar char="q"/>
                      </a:pPr>
                      <a:r>
                        <a:rPr lang="en-US" sz="1600" u="none" strike="noStrike" dirty="0" smtClean="0">
                          <a:effectLst/>
                        </a:rPr>
                        <a:t>Supply </a:t>
                      </a:r>
                      <a:r>
                        <a:rPr lang="en-US" sz="1600" u="none" strike="noStrike" dirty="0">
                          <a:effectLst/>
                        </a:rPr>
                        <a:t>generally ranging from 0MW – 30MW against planned capacity of 45MW.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127439" marR="7080" marT="7080" marB="0" anchor="ctr"/>
                </a:tc>
                <a:extLst>
                  <a:ext uri="{0D108BD9-81ED-4DB2-BD59-A6C34878D82A}">
                    <a16:rowId xmlns:a16="http://schemas.microsoft.com/office/drawing/2014/main" val="3151745941"/>
                  </a:ext>
                </a:extLst>
              </a:tr>
              <a:tr h="22769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IPPs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80" marR="7080" marT="70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109.85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80" marR="7080" marT="70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51-109.85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80" marR="7080" marT="7080" marB="0" anchor="ctr"/>
                </a:tc>
                <a:tc>
                  <a:txBody>
                    <a:bodyPr/>
                    <a:lstStyle/>
                    <a:p>
                      <a:pPr marL="285750" indent="-285750" algn="l" fontAlgn="ctr">
                        <a:buFont typeface="Wingdings" panose="05000000000000000000" pitchFamily="2" charset="2"/>
                        <a:buChar char="q"/>
                      </a:pPr>
                      <a:r>
                        <a:rPr lang="en-US" sz="1600" u="none" strike="noStrike" dirty="0" smtClean="0">
                          <a:effectLst/>
                        </a:rPr>
                        <a:t>Affected </a:t>
                      </a:r>
                      <a:r>
                        <a:rPr lang="en-US" sz="1600" u="none" strike="noStrike" dirty="0">
                          <a:effectLst/>
                        </a:rPr>
                        <a:t>by </a:t>
                      </a:r>
                      <a:r>
                        <a:rPr lang="en-US" sz="1600" u="none" strike="noStrike" dirty="0" smtClean="0">
                          <a:effectLst/>
                        </a:rPr>
                        <a:t>seasonal water </a:t>
                      </a:r>
                      <a:r>
                        <a:rPr lang="en-US" sz="1600" u="none" strike="noStrike" dirty="0">
                          <a:effectLst/>
                        </a:rPr>
                        <a:t>levels.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127439" marR="7080" marT="7080" marB="0" anchor="ctr"/>
                </a:tc>
                <a:extLst>
                  <a:ext uri="{0D108BD9-81ED-4DB2-BD59-A6C34878D82A}">
                    <a16:rowId xmlns:a16="http://schemas.microsoft.com/office/drawing/2014/main" val="1689608410"/>
                  </a:ext>
                </a:extLst>
              </a:tr>
              <a:tr h="22769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HCB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80" marR="7080" marT="70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50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80" marR="7080" marT="70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50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80" marR="7080" marT="7080" marB="0" anchor="ctr"/>
                </a:tc>
                <a:tc>
                  <a:txBody>
                    <a:bodyPr/>
                    <a:lstStyle/>
                    <a:p>
                      <a:pPr marL="285750" indent="-285750" algn="l" fontAlgn="ctr">
                        <a:buFont typeface="Wingdings" panose="05000000000000000000" pitchFamily="2" charset="2"/>
                        <a:buChar char="q"/>
                      </a:pPr>
                      <a:r>
                        <a:rPr lang="en-US" sz="1600" u="none" strike="noStrike" dirty="0" smtClean="0">
                          <a:effectLst/>
                        </a:rPr>
                        <a:t>50MW </a:t>
                      </a:r>
                      <a:r>
                        <a:rPr lang="en-US" sz="1600" u="none" strike="noStrike" dirty="0">
                          <a:effectLst/>
                        </a:rPr>
                        <a:t>Firm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127439" marR="7080" marT="7080" marB="0" anchor="ctr"/>
                </a:tc>
                <a:extLst>
                  <a:ext uri="{0D108BD9-81ED-4DB2-BD59-A6C34878D82A}">
                    <a16:rowId xmlns:a16="http://schemas.microsoft.com/office/drawing/2014/main" val="3051497055"/>
                  </a:ext>
                </a:extLst>
              </a:tr>
              <a:tr h="6702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Eskom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80" marR="7080" marT="70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400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80" marR="7080" marT="70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70-100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80" marR="7080" marT="7080" marB="0" anchor="ctr"/>
                </a:tc>
                <a:tc>
                  <a:txBody>
                    <a:bodyPr/>
                    <a:lstStyle/>
                    <a:p>
                      <a:pPr marL="285750" indent="-285750" algn="l" fontAlgn="ctr">
                        <a:buFont typeface="Wingdings" panose="05000000000000000000" pitchFamily="2" charset="2"/>
                        <a:buChar char="q"/>
                      </a:pPr>
                      <a:r>
                        <a:rPr lang="en-US" sz="1600" u="none" strike="noStrike" dirty="0" smtClean="0">
                          <a:effectLst/>
                        </a:rPr>
                        <a:t>100MW </a:t>
                      </a:r>
                      <a:r>
                        <a:rPr lang="en-US" sz="1600" u="none" strike="noStrike" dirty="0">
                          <a:effectLst/>
                        </a:rPr>
                        <a:t>Firm &amp; 350MW Non-Firm at 50% load factor.   </a:t>
                      </a:r>
                      <a:r>
                        <a:rPr lang="en-US" sz="1600" u="none" strike="noStrike" dirty="0" smtClean="0">
                          <a:effectLst/>
                        </a:rPr>
                        <a:t>Supply </a:t>
                      </a:r>
                      <a:r>
                        <a:rPr lang="en-US" sz="1600" u="none" strike="noStrike" dirty="0">
                          <a:effectLst/>
                        </a:rPr>
                        <a:t>affected when SA gets to load shedding thus the firm supply can go down to 70MW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127439" marR="7080" marT="7080" marB="0" anchor="ctr"/>
                </a:tc>
                <a:extLst>
                  <a:ext uri="{0D108BD9-81ED-4DB2-BD59-A6C34878D82A}">
                    <a16:rowId xmlns:a16="http://schemas.microsoft.com/office/drawing/2014/main" val="3974661514"/>
                  </a:ext>
                </a:extLst>
              </a:tr>
              <a:tr h="44895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EDM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80" marR="7080" marT="70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200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80" marR="7080" marT="70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80" marR="7080" marT="7080" marB="0" anchor="ctr"/>
                </a:tc>
                <a:tc>
                  <a:txBody>
                    <a:bodyPr/>
                    <a:lstStyle/>
                    <a:p>
                      <a:pPr marL="285750" indent="-285750" algn="l" fontAlgn="ctr">
                        <a:buFont typeface="Wingdings" panose="05000000000000000000" pitchFamily="2" charset="2"/>
                        <a:buChar char="q"/>
                      </a:pPr>
                      <a:r>
                        <a:rPr lang="en-US" sz="1600" u="none" strike="noStrike" dirty="0" smtClean="0">
                          <a:effectLst/>
                        </a:rPr>
                        <a:t>50MW </a:t>
                      </a:r>
                      <a:r>
                        <a:rPr lang="en-US" sz="1600" u="none" strike="noStrike" dirty="0">
                          <a:effectLst/>
                        </a:rPr>
                        <a:t>firm and 150MW non firm, currently getting 10MW, awaiting ZETDC clearance of outstanding debt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127439" marR="7080" marT="7080" marB="0" anchor="ctr"/>
                </a:tc>
                <a:extLst>
                  <a:ext uri="{0D108BD9-81ED-4DB2-BD59-A6C34878D82A}">
                    <a16:rowId xmlns:a16="http://schemas.microsoft.com/office/drawing/2014/main" val="1517271434"/>
                  </a:ext>
                </a:extLst>
              </a:tr>
              <a:tr h="56334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ZESCO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80" marR="7080" marT="70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150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80" marR="7080" marT="70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50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80" marR="7080" marT="7080" marB="0" anchor="ctr"/>
                </a:tc>
                <a:tc>
                  <a:txBody>
                    <a:bodyPr/>
                    <a:lstStyle/>
                    <a:p>
                      <a:pPr marL="285750" indent="-285750" algn="l" fontAlgn="ctr">
                        <a:buFont typeface="Wingdings" panose="05000000000000000000" pitchFamily="2" charset="2"/>
                        <a:buChar char="q"/>
                      </a:pPr>
                      <a:r>
                        <a:rPr lang="en-US" sz="1600" u="none" strike="noStrike" dirty="0" smtClean="0">
                          <a:effectLst/>
                        </a:rPr>
                        <a:t>Contract </a:t>
                      </a:r>
                      <a:r>
                        <a:rPr lang="en-US" sz="1600" u="none" strike="noStrike" dirty="0">
                          <a:effectLst/>
                        </a:rPr>
                        <a:t>resumption awaiting ZETDC prepayment of month ahead energy requirements. Currently </a:t>
                      </a:r>
                      <a:r>
                        <a:rPr lang="en-US" sz="1600" u="none" strike="noStrike" dirty="0" err="1" smtClean="0">
                          <a:effectLst/>
                        </a:rPr>
                        <a:t>Zesco</a:t>
                      </a:r>
                      <a:r>
                        <a:rPr lang="en-US" sz="1600" u="none" strike="noStrike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>
                          <a:effectLst/>
                        </a:rPr>
                        <a:t>is </a:t>
                      </a:r>
                      <a:r>
                        <a:rPr lang="en-US" sz="1600" u="none" strike="noStrike" dirty="0" smtClean="0">
                          <a:effectLst/>
                        </a:rPr>
                        <a:t>supplying </a:t>
                      </a:r>
                      <a:r>
                        <a:rPr lang="en-US" sz="1600" u="none" strike="noStrike" dirty="0">
                          <a:effectLst/>
                        </a:rPr>
                        <a:t>50MW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127439" marR="7080" marT="7080" marB="0" anchor="ctr"/>
                </a:tc>
                <a:extLst>
                  <a:ext uri="{0D108BD9-81ED-4DB2-BD59-A6C34878D82A}">
                    <a16:rowId xmlns:a16="http://schemas.microsoft.com/office/drawing/2014/main" val="3299965177"/>
                  </a:ext>
                </a:extLst>
              </a:tr>
              <a:tr h="22769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DAM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80" marR="7080" marT="70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80" marR="7080" marT="70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0 -100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80" marR="7080" marT="7080" marB="0" anchor="ctr"/>
                </a:tc>
                <a:tc>
                  <a:txBody>
                    <a:bodyPr/>
                    <a:lstStyle/>
                    <a:p>
                      <a:pPr marL="285750" indent="-285750" algn="l" fontAlgn="ctr">
                        <a:buFont typeface="Wingdings" panose="05000000000000000000" pitchFamily="2" charset="2"/>
                        <a:buChar char="q"/>
                      </a:pPr>
                      <a:r>
                        <a:rPr lang="en-US" sz="1600" u="none" strike="noStrike" dirty="0" smtClean="0">
                          <a:effectLst/>
                        </a:rPr>
                        <a:t>Depends </a:t>
                      </a:r>
                      <a:r>
                        <a:rPr lang="en-US" sz="1600" u="none" strike="noStrike" dirty="0">
                          <a:effectLst/>
                        </a:rPr>
                        <a:t>on funding and power availability in market.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127439" marR="7080" marT="7080" marB="0" anchor="ctr"/>
                </a:tc>
                <a:extLst>
                  <a:ext uri="{0D108BD9-81ED-4DB2-BD59-A6C34878D82A}">
                    <a16:rowId xmlns:a16="http://schemas.microsoft.com/office/drawing/2014/main" val="2946496626"/>
                  </a:ext>
                </a:extLst>
              </a:tr>
              <a:tr h="22769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N-Power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80" marR="7080" marT="70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-80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80" marR="7080" marT="70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-80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80" marR="7080" marT="7080" marB="0" anchor="ctr"/>
                </a:tc>
                <a:tc>
                  <a:txBody>
                    <a:bodyPr/>
                    <a:lstStyle/>
                    <a:p>
                      <a:pPr marL="285750" indent="-285750" algn="l" fontAlgn="ctr">
                        <a:buFont typeface="Wingdings" panose="05000000000000000000" pitchFamily="2" charset="2"/>
                        <a:buChar char="q"/>
                      </a:pPr>
                      <a:r>
                        <a:rPr lang="en-US" sz="1600" u="none" strike="noStrike" dirty="0" smtClean="0">
                          <a:effectLst/>
                        </a:rPr>
                        <a:t>Anchoring </a:t>
                      </a:r>
                      <a:r>
                        <a:rPr lang="en-US" sz="1600" u="none" strike="noStrike" dirty="0">
                          <a:effectLst/>
                        </a:rPr>
                        <a:t>the ZPC Kariba Extension loan amortization.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127439" marR="7080" marT="7080" marB="0" anchor="ctr"/>
                </a:tc>
                <a:extLst>
                  <a:ext uri="{0D108BD9-81ED-4DB2-BD59-A6C34878D82A}">
                    <a16:rowId xmlns:a16="http://schemas.microsoft.com/office/drawing/2014/main" val="4198540079"/>
                  </a:ext>
                </a:extLst>
              </a:tr>
              <a:tr h="22769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u="none" strike="noStrike">
                          <a:effectLst/>
                        </a:rPr>
                        <a:t>TOTAL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80" marR="7080" marT="70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3800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80" marR="7080" marT="70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 smtClean="0">
                          <a:effectLst/>
                        </a:rPr>
                        <a:t>1000-1319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80" marR="7080" marT="708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0" marR="7080" marT="7080" marB="0"/>
                </a:tc>
                <a:extLst>
                  <a:ext uri="{0D108BD9-81ED-4DB2-BD59-A6C34878D82A}">
                    <a16:rowId xmlns:a16="http://schemas.microsoft.com/office/drawing/2014/main" val="3622619180"/>
                  </a:ext>
                </a:extLst>
              </a:tr>
              <a:tr h="22769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u="none" strike="noStrike">
                          <a:effectLst/>
                        </a:rPr>
                        <a:t>DEMAND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80" marR="7080" marT="70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>
                          <a:effectLst/>
                        </a:rPr>
                        <a:t>-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80" marR="7080" marT="70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>
                          <a:effectLst/>
                        </a:rPr>
                        <a:t>1155 -1900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80" marR="7080" marT="708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80" marR="7080" marT="7080" marB="0" anchor="ctr"/>
                </a:tc>
                <a:extLst>
                  <a:ext uri="{0D108BD9-81ED-4DB2-BD59-A6C34878D82A}">
                    <a16:rowId xmlns:a16="http://schemas.microsoft.com/office/drawing/2014/main" val="1559317472"/>
                  </a:ext>
                </a:extLst>
              </a:tr>
              <a:tr h="22769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solidFill>
                            <a:srgbClr val="FF0000"/>
                          </a:solidFill>
                          <a:effectLst/>
                        </a:rPr>
                        <a:t>Deficit/Surplus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80" marR="7080" marT="70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80" marR="7080" marT="70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 – </a:t>
                      </a:r>
                      <a:r>
                        <a:rPr lang="en-US" sz="16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581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80" marR="7080" marT="708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Load </a:t>
                      </a:r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shedding currently implemented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127439" marR="7080" marT="7080" marB="0" anchor="ctr"/>
                </a:tc>
                <a:extLst>
                  <a:ext uri="{0D108BD9-81ED-4DB2-BD59-A6C34878D82A}">
                    <a16:rowId xmlns:a16="http://schemas.microsoft.com/office/drawing/2014/main" val="2366534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458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107" y="63284"/>
            <a:ext cx="10515600" cy="700991"/>
          </a:xfrm>
        </p:spPr>
        <p:txBody>
          <a:bodyPr>
            <a:normAutofit/>
          </a:bodyPr>
          <a:lstStyle/>
          <a:p>
            <a:r>
              <a:rPr lang="en-CA" sz="4000" b="1" dirty="0" smtClean="0">
                <a:solidFill>
                  <a:srgbClr val="FF0000"/>
                </a:solidFill>
              </a:rPr>
              <a:t> Committed Power Plants</a:t>
            </a:r>
            <a:endParaRPr lang="en-ZW" sz="40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9892837"/>
              </p:ext>
            </p:extLst>
          </p:nvPr>
        </p:nvGraphicFramePr>
        <p:xfrm>
          <a:off x="195595" y="806809"/>
          <a:ext cx="11710612" cy="4268303"/>
        </p:xfrm>
        <a:graphic>
          <a:graphicData uri="http://schemas.openxmlformats.org/drawingml/2006/table">
            <a:tbl>
              <a:tblPr firstRow="1" firstCol="1" bandRow="1"/>
              <a:tblGrid>
                <a:gridCol w="2705734">
                  <a:extLst>
                    <a:ext uri="{9D8B030D-6E8A-4147-A177-3AD203B41FA5}">
                      <a16:colId xmlns:a16="http://schemas.microsoft.com/office/drawing/2014/main" val="2406080405"/>
                    </a:ext>
                  </a:extLst>
                </a:gridCol>
                <a:gridCol w="3396541">
                  <a:extLst>
                    <a:ext uri="{9D8B030D-6E8A-4147-A177-3AD203B41FA5}">
                      <a16:colId xmlns:a16="http://schemas.microsoft.com/office/drawing/2014/main" val="1865837917"/>
                    </a:ext>
                  </a:extLst>
                </a:gridCol>
                <a:gridCol w="2681656">
                  <a:extLst>
                    <a:ext uri="{9D8B030D-6E8A-4147-A177-3AD203B41FA5}">
                      <a16:colId xmlns:a16="http://schemas.microsoft.com/office/drawing/2014/main" val="2930887984"/>
                    </a:ext>
                  </a:extLst>
                </a:gridCol>
                <a:gridCol w="2926681">
                  <a:extLst>
                    <a:ext uri="{9D8B030D-6E8A-4147-A177-3AD203B41FA5}">
                      <a16:colId xmlns:a16="http://schemas.microsoft.com/office/drawing/2014/main" val="1811335332"/>
                    </a:ext>
                  </a:extLst>
                </a:gridCol>
              </a:tblGrid>
              <a:tr h="8113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Plant</a:t>
                      </a:r>
                      <a:endParaRPr lang="en-ZW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Installed capacity (MW)</a:t>
                      </a:r>
                      <a:endParaRPr lang="en-ZW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Fuel</a:t>
                      </a:r>
                      <a:endParaRPr lang="en-ZW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Planned entry into operation</a:t>
                      </a:r>
                      <a:endParaRPr lang="en-ZW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4874988"/>
                  </a:ext>
                </a:extLst>
              </a:tr>
              <a:tr h="5435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Hwange 7</a:t>
                      </a:r>
                      <a:endParaRPr lang="en-ZW" sz="2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300</a:t>
                      </a:r>
                      <a:endParaRPr lang="en-ZW" sz="2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Coal</a:t>
                      </a:r>
                      <a:endParaRPr lang="en-ZW" sz="2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Under</a:t>
                      </a:r>
                      <a:r>
                        <a:rPr lang="en-US" sz="24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commissioning</a:t>
                      </a:r>
                      <a:endParaRPr lang="en-ZW" sz="2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7245144"/>
                  </a:ext>
                </a:extLst>
              </a:tr>
              <a:tr h="6350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Hwange 8</a:t>
                      </a:r>
                      <a:endParaRPr lang="en-ZW" sz="2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300</a:t>
                      </a:r>
                      <a:endParaRPr lang="en-ZW" sz="2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Coal</a:t>
                      </a:r>
                      <a:endParaRPr lang="en-ZW" sz="2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Under</a:t>
                      </a:r>
                      <a:r>
                        <a:rPr lang="en-US" sz="24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commissioning</a:t>
                      </a:r>
                      <a:endParaRPr lang="en-ZW" sz="2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022981"/>
                  </a:ext>
                </a:extLst>
              </a:tr>
              <a:tr h="6683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CA" sz="2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2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Great </a:t>
                      </a:r>
                      <a:r>
                        <a:rPr lang="en-CA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Zimbabwe</a:t>
                      </a:r>
                      <a:endParaRPr lang="en-ZW" sz="2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en-ZW" sz="2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2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Water </a:t>
                      </a:r>
                      <a:r>
                        <a:rPr lang="en-US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(Small HPP)</a:t>
                      </a:r>
                      <a:endParaRPr lang="en-ZW" sz="2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2023</a:t>
                      </a:r>
                      <a:endParaRPr lang="en-ZW" sz="2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9221812"/>
                  </a:ext>
                </a:extLst>
              </a:tr>
              <a:tr h="66325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CA" sz="2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24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Tugwi</a:t>
                      </a:r>
                      <a:r>
                        <a:rPr lang="en-CA" sz="2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CA" sz="24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Mukosi</a:t>
                      </a:r>
                      <a:endParaRPr lang="en-ZW" sz="2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</a:t>
                      </a:r>
                      <a:endParaRPr lang="en-ZW" sz="2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2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Water </a:t>
                      </a:r>
                      <a:r>
                        <a:rPr lang="en-US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(Small HPP)</a:t>
                      </a:r>
                      <a:endParaRPr lang="en-ZW" sz="2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2024</a:t>
                      </a:r>
                      <a:endParaRPr lang="en-ZW" sz="2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4199269"/>
                  </a:ext>
                </a:extLst>
              </a:tr>
              <a:tr h="81529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CA" sz="2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CA" sz="24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Gwayi</a:t>
                      </a:r>
                      <a:r>
                        <a:rPr lang="en-CA" sz="2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Shangani</a:t>
                      </a:r>
                      <a:endParaRPr lang="en-ZW" sz="2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</a:t>
                      </a:r>
                      <a:endParaRPr lang="en-ZW" sz="2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2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Water </a:t>
                      </a:r>
                      <a:r>
                        <a:rPr lang="en-US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(Small HPP)</a:t>
                      </a:r>
                      <a:endParaRPr lang="en-ZW" sz="2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2024</a:t>
                      </a:r>
                      <a:endParaRPr lang="en-ZW" sz="2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2279955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914399" y="105818"/>
            <a:ext cx="10515600" cy="7812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4000" b="1" dirty="0" smtClean="0">
                <a:solidFill>
                  <a:srgbClr val="FF0000"/>
                </a:solidFill>
              </a:rPr>
              <a:t> </a:t>
            </a:r>
            <a:endParaRPr lang="en-ZW" sz="40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7368910"/>
              </p:ext>
            </p:extLst>
          </p:nvPr>
        </p:nvGraphicFramePr>
        <p:xfrm>
          <a:off x="195595" y="5075112"/>
          <a:ext cx="11710612" cy="4572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704080">
                  <a:extLst>
                    <a:ext uri="{9D8B030D-6E8A-4147-A177-3AD203B41FA5}">
                      <a16:colId xmlns:a16="http://schemas.microsoft.com/office/drawing/2014/main" val="2216119375"/>
                    </a:ext>
                  </a:extLst>
                </a:gridCol>
                <a:gridCol w="3422888">
                  <a:extLst>
                    <a:ext uri="{9D8B030D-6E8A-4147-A177-3AD203B41FA5}">
                      <a16:colId xmlns:a16="http://schemas.microsoft.com/office/drawing/2014/main" val="1341866042"/>
                    </a:ext>
                  </a:extLst>
                </a:gridCol>
                <a:gridCol w="2655991">
                  <a:extLst>
                    <a:ext uri="{9D8B030D-6E8A-4147-A177-3AD203B41FA5}">
                      <a16:colId xmlns:a16="http://schemas.microsoft.com/office/drawing/2014/main" val="2384084221"/>
                    </a:ext>
                  </a:extLst>
                </a:gridCol>
                <a:gridCol w="2927653">
                  <a:extLst>
                    <a:ext uri="{9D8B030D-6E8A-4147-A177-3AD203B41FA5}">
                      <a16:colId xmlns:a16="http://schemas.microsoft.com/office/drawing/2014/main" val="42934721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ZW" sz="2400" b="0" dirty="0" smtClean="0">
                          <a:solidFill>
                            <a:schemeClr val="accent1"/>
                          </a:solidFill>
                        </a:rPr>
                        <a:t>Hwange repowering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W" sz="2400" b="0" dirty="0" smtClean="0">
                          <a:solidFill>
                            <a:schemeClr val="accent1"/>
                          </a:solidFill>
                        </a:rPr>
                        <a:t>300</a:t>
                      </a:r>
                      <a:endParaRPr lang="en-ZW" sz="2400" b="0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W" sz="2400" b="0" dirty="0" smtClean="0">
                          <a:solidFill>
                            <a:schemeClr val="accent1"/>
                          </a:solidFill>
                        </a:rPr>
                        <a:t>Coal</a:t>
                      </a:r>
                      <a:endParaRPr lang="en-ZW" sz="2400" b="0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W" sz="2400" b="0" dirty="0" smtClean="0">
                          <a:solidFill>
                            <a:schemeClr val="accent1"/>
                          </a:solidFill>
                        </a:rPr>
                        <a:t>2026</a:t>
                      </a:r>
                      <a:endParaRPr lang="en-ZW" sz="2400" b="0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31772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928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8643"/>
            <a:ext cx="10515600" cy="1325563"/>
          </a:xfrm>
        </p:spPr>
        <p:txBody>
          <a:bodyPr>
            <a:normAutofit/>
          </a:bodyPr>
          <a:lstStyle/>
          <a:p>
            <a:r>
              <a:rPr lang="en-CA" sz="4000" b="1" dirty="0" smtClean="0">
                <a:solidFill>
                  <a:srgbClr val="FF0000"/>
                </a:solidFill>
              </a:rPr>
              <a:t> Candidate Power Plants</a:t>
            </a:r>
            <a:endParaRPr lang="en-ZW" sz="40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1694148"/>
              </p:ext>
            </p:extLst>
          </p:nvPr>
        </p:nvGraphicFramePr>
        <p:xfrm>
          <a:off x="896645" y="1095702"/>
          <a:ext cx="10604375" cy="3232731"/>
        </p:xfrm>
        <a:graphic>
          <a:graphicData uri="http://schemas.openxmlformats.org/drawingml/2006/table">
            <a:tbl>
              <a:tblPr firstRow="1" firstCol="1" bandRow="1"/>
              <a:tblGrid>
                <a:gridCol w="3058623">
                  <a:extLst>
                    <a:ext uri="{9D8B030D-6E8A-4147-A177-3AD203B41FA5}">
                      <a16:colId xmlns:a16="http://schemas.microsoft.com/office/drawing/2014/main" val="2406080405"/>
                    </a:ext>
                  </a:extLst>
                </a:gridCol>
                <a:gridCol w="2774028">
                  <a:extLst>
                    <a:ext uri="{9D8B030D-6E8A-4147-A177-3AD203B41FA5}">
                      <a16:colId xmlns:a16="http://schemas.microsoft.com/office/drawing/2014/main" val="1865837917"/>
                    </a:ext>
                  </a:extLst>
                </a:gridCol>
                <a:gridCol w="2242825">
                  <a:extLst>
                    <a:ext uri="{9D8B030D-6E8A-4147-A177-3AD203B41FA5}">
                      <a16:colId xmlns:a16="http://schemas.microsoft.com/office/drawing/2014/main" val="2930887984"/>
                    </a:ext>
                  </a:extLst>
                </a:gridCol>
                <a:gridCol w="2528899">
                  <a:extLst>
                    <a:ext uri="{9D8B030D-6E8A-4147-A177-3AD203B41FA5}">
                      <a16:colId xmlns:a16="http://schemas.microsoft.com/office/drawing/2014/main" val="1811335332"/>
                    </a:ext>
                  </a:extLst>
                </a:gridCol>
              </a:tblGrid>
              <a:tr h="976536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Plant</a:t>
                      </a:r>
                      <a:endParaRPr lang="en-ZW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Installed capacity (MW)</a:t>
                      </a:r>
                      <a:endParaRPr lang="en-ZW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Fuel</a:t>
                      </a:r>
                      <a:endParaRPr lang="en-ZW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Available</a:t>
                      </a:r>
                      <a:r>
                        <a:rPr lang="en-US" sz="2000" b="1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from year</a:t>
                      </a:r>
                      <a:endParaRPr lang="en-ZW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4874988"/>
                  </a:ext>
                </a:extLst>
              </a:tr>
              <a:tr h="530416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Batoka</a:t>
                      </a:r>
                      <a:r>
                        <a:rPr lang="en-US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Gorge</a:t>
                      </a:r>
                      <a:endParaRPr lang="en-ZW" sz="20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1,200</a:t>
                      </a:r>
                      <a:endParaRPr lang="en-ZW" sz="20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Hydro</a:t>
                      </a:r>
                      <a:endParaRPr lang="en-ZW" sz="20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2032</a:t>
                      </a:r>
                      <a:endParaRPr lang="en-ZW" sz="20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7245144"/>
                  </a:ext>
                </a:extLst>
              </a:tr>
              <a:tr h="526151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Devil’s Gorge</a:t>
                      </a:r>
                      <a:endParaRPr lang="en-ZW" sz="20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620</a:t>
                      </a:r>
                      <a:endParaRPr lang="en-ZW" sz="20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Hydro</a:t>
                      </a:r>
                      <a:endParaRPr lang="en-ZW" sz="20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2035</a:t>
                      </a:r>
                      <a:endParaRPr lang="en-ZW" sz="20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022981"/>
                  </a:ext>
                </a:extLst>
              </a:tr>
              <a:tr h="399876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CA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</a:t>
                      </a:r>
                      <a:r>
                        <a:rPr lang="en-CA" sz="2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hongxin </a:t>
                      </a:r>
                      <a:r>
                        <a:rPr lang="en-CA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ZW" sz="20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CA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270</a:t>
                      </a:r>
                      <a:endParaRPr lang="en-ZW" sz="20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CA" sz="20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Coal</a:t>
                      </a:r>
                      <a:endParaRPr lang="en-ZW" sz="20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CA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2025</a:t>
                      </a:r>
                      <a:endParaRPr lang="en-ZW" sz="20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2279955"/>
                  </a:ext>
                </a:extLst>
              </a:tr>
              <a:tr h="399876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Thuli Coal</a:t>
                      </a:r>
                      <a:endParaRPr lang="en-ZW" sz="20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600</a:t>
                      </a:r>
                      <a:endParaRPr lang="en-ZW" sz="20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Coal</a:t>
                      </a:r>
                      <a:endParaRPr lang="en-ZW" sz="20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2027</a:t>
                      </a:r>
                      <a:endParaRPr lang="en-ZW" sz="20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1873261"/>
                  </a:ext>
                </a:extLst>
              </a:tr>
              <a:tr h="399876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Gokwe North</a:t>
                      </a:r>
                      <a:endParaRPr lang="en-ZW" sz="20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1,400</a:t>
                      </a:r>
                      <a:endParaRPr lang="en-ZW" sz="20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Coal</a:t>
                      </a:r>
                      <a:endParaRPr lang="en-ZW" sz="20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2028</a:t>
                      </a:r>
                      <a:endParaRPr lang="en-ZW" sz="20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31341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151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 smtClean="0">
                <a:solidFill>
                  <a:srgbClr val="FF0000"/>
                </a:solidFill>
              </a:rPr>
              <a:t>Future load growth</a:t>
            </a:r>
            <a:endParaRPr lang="en-ZW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W" dirty="0" smtClean="0"/>
          </a:p>
          <a:p>
            <a:endParaRPr lang="en-ZW" dirty="0"/>
          </a:p>
          <a:p>
            <a:r>
              <a:rPr lang="en-ZW" dirty="0" smtClean="0"/>
              <a:t>2300MW within NDS1</a:t>
            </a:r>
          </a:p>
          <a:p>
            <a:pPr lvl="1"/>
            <a:r>
              <a:rPr lang="en-ZW" dirty="0" smtClean="0"/>
              <a:t>Mining loads mainly</a:t>
            </a:r>
          </a:p>
          <a:p>
            <a:pPr lvl="1"/>
            <a:r>
              <a:rPr lang="en-ZW" dirty="0" smtClean="0"/>
              <a:t>305k households ready for connection</a:t>
            </a:r>
            <a:endParaRPr lang="en-ZW" dirty="0"/>
          </a:p>
        </p:txBody>
      </p:sp>
    </p:spTree>
    <p:extLst>
      <p:ext uri="{BB962C8B-B14F-4D97-AF65-F5344CB8AC3E}">
        <p14:creationId xmlns:p14="http://schemas.microsoft.com/office/powerpoint/2010/main" val="3326015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 smtClean="0">
                <a:solidFill>
                  <a:srgbClr val="FF0000"/>
                </a:solidFill>
              </a:rPr>
              <a:t>Challenges for the power sector</a:t>
            </a:r>
            <a:endParaRPr lang="en-ZW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W" dirty="0" smtClean="0"/>
              <a:t>Non cost reflective tariff</a:t>
            </a:r>
          </a:p>
          <a:p>
            <a:pPr lvl="1"/>
            <a:r>
              <a:rPr lang="en-ZW" dirty="0" smtClean="0"/>
              <a:t>Confirmed by an independent study which was commissioned by </a:t>
            </a:r>
            <a:r>
              <a:rPr lang="en-ZW" dirty="0" err="1" smtClean="0"/>
              <a:t>gvt</a:t>
            </a:r>
            <a:r>
              <a:rPr lang="en-ZW" dirty="0" smtClean="0"/>
              <a:t>.</a:t>
            </a:r>
          </a:p>
          <a:p>
            <a:r>
              <a:rPr lang="en-ZW" dirty="0" smtClean="0"/>
              <a:t>Antiquated equipment</a:t>
            </a:r>
            <a:endParaRPr lang="en-ZW" dirty="0"/>
          </a:p>
          <a:p>
            <a:r>
              <a:rPr lang="en-ZW" dirty="0" smtClean="0"/>
              <a:t>Maintenance and refurbishment backlog</a:t>
            </a:r>
          </a:p>
          <a:p>
            <a:r>
              <a:rPr lang="en-ZW" dirty="0" smtClean="0"/>
              <a:t>Skills flight</a:t>
            </a:r>
          </a:p>
          <a:p>
            <a:r>
              <a:rPr lang="en-ZW" dirty="0" smtClean="0"/>
              <a:t>Inadequate power supply</a:t>
            </a:r>
          </a:p>
          <a:p>
            <a:r>
              <a:rPr lang="en-ZW" dirty="0" smtClean="0"/>
              <a:t>Forex shortage for power </a:t>
            </a:r>
            <a:r>
              <a:rPr lang="en-ZW" dirty="0" smtClean="0"/>
              <a:t>imports</a:t>
            </a:r>
          </a:p>
          <a:p>
            <a:r>
              <a:rPr lang="en-ZW" dirty="0" smtClean="0"/>
              <a:t>Climate change</a:t>
            </a:r>
            <a:endParaRPr lang="en-ZW" dirty="0"/>
          </a:p>
        </p:txBody>
      </p:sp>
    </p:spTree>
    <p:extLst>
      <p:ext uri="{BB962C8B-B14F-4D97-AF65-F5344CB8AC3E}">
        <p14:creationId xmlns:p14="http://schemas.microsoft.com/office/powerpoint/2010/main" val="709812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 smtClean="0">
                <a:solidFill>
                  <a:srgbClr val="FF0000"/>
                </a:solidFill>
              </a:rPr>
              <a:t>Proposed solutions for mining industry</a:t>
            </a:r>
            <a:endParaRPr lang="en-ZW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W" dirty="0" smtClean="0"/>
          </a:p>
          <a:p>
            <a:r>
              <a:rPr lang="en-ZW" dirty="0"/>
              <a:t>Install solar plant for own consumption</a:t>
            </a:r>
          </a:p>
          <a:p>
            <a:pPr lvl="1"/>
            <a:r>
              <a:rPr lang="en-ZW" dirty="0"/>
              <a:t>Bank excess in the grid through net metering</a:t>
            </a:r>
          </a:p>
          <a:p>
            <a:pPr lvl="1"/>
            <a:r>
              <a:rPr lang="en-ZW" dirty="0"/>
              <a:t>Withdraw energy during the night</a:t>
            </a:r>
          </a:p>
          <a:p>
            <a:pPr lvl="1"/>
            <a:r>
              <a:rPr lang="en-ZW" dirty="0"/>
              <a:t>Enter into balancing agreement with </a:t>
            </a:r>
            <a:r>
              <a:rPr lang="en-ZW" dirty="0" err="1" smtClean="0"/>
              <a:t>Zesa</a:t>
            </a:r>
            <a:endParaRPr lang="en-ZW" dirty="0"/>
          </a:p>
          <a:p>
            <a:r>
              <a:rPr lang="en-ZW" dirty="0" smtClean="0"/>
              <a:t>Use IEUG for power supply</a:t>
            </a:r>
          </a:p>
          <a:p>
            <a:r>
              <a:rPr lang="en-ZW" dirty="0" smtClean="0"/>
              <a:t>Direct imports</a:t>
            </a:r>
            <a:endParaRPr lang="en-ZW" dirty="0"/>
          </a:p>
          <a:p>
            <a:pPr lvl="1"/>
            <a:endParaRPr lang="en-ZW" dirty="0" smtClean="0"/>
          </a:p>
        </p:txBody>
      </p:sp>
    </p:spTree>
    <p:extLst>
      <p:ext uri="{BB962C8B-B14F-4D97-AF65-F5344CB8AC3E}">
        <p14:creationId xmlns:p14="http://schemas.microsoft.com/office/powerpoint/2010/main" val="878101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W" dirty="0" smtClean="0">
                <a:solidFill>
                  <a:srgbClr val="FF0000"/>
                </a:solidFill>
              </a:rPr>
              <a:t>The End</a:t>
            </a:r>
            <a:endParaRPr lang="en-ZW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W" dirty="0" smtClean="0"/>
          </a:p>
          <a:p>
            <a:endParaRPr lang="en-ZW" dirty="0"/>
          </a:p>
          <a:p>
            <a:endParaRPr lang="en-ZW" dirty="0" smtClean="0"/>
          </a:p>
          <a:p>
            <a:pPr algn="ctr"/>
            <a:r>
              <a:rPr lang="en-ZW" dirty="0" smtClean="0"/>
              <a:t>Thank You</a:t>
            </a:r>
            <a:endParaRPr lang="en-ZW" dirty="0"/>
          </a:p>
        </p:txBody>
      </p:sp>
    </p:spTree>
    <p:extLst>
      <p:ext uri="{BB962C8B-B14F-4D97-AF65-F5344CB8AC3E}">
        <p14:creationId xmlns:p14="http://schemas.microsoft.com/office/powerpoint/2010/main" val="152193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2189</TotalTime>
  <Words>452</Words>
  <Application>Microsoft Office PowerPoint</Application>
  <PresentationFormat>Widescreen</PresentationFormat>
  <Paragraphs>161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Times New Roman</vt:lpstr>
      <vt:lpstr>Wingdings</vt:lpstr>
      <vt:lpstr>Office Theme</vt:lpstr>
      <vt:lpstr>Annual Mining Conference Victoria Falls 1 June 2023 Eng. H. CHOGA  ZETDC  MANAGING DIERCTOR (A)</vt:lpstr>
      <vt:lpstr>History of the Zimbabwe Power System</vt:lpstr>
      <vt:lpstr>Current Demand and Supply Situation </vt:lpstr>
      <vt:lpstr> Committed Power Plants</vt:lpstr>
      <vt:lpstr> Candidate Power Plants</vt:lpstr>
      <vt:lpstr>Future load growth</vt:lpstr>
      <vt:lpstr>Challenges for the power sector</vt:lpstr>
      <vt:lpstr>Proposed solutions for mining industry</vt:lpstr>
      <vt:lpstr>The End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DRAFT SDP  PRESENTATION TO THE EXECUTIVE COMMITTE</dc:title>
  <dc:creator>Ikhupuleng Dube</dc:creator>
  <cp:lastModifiedBy>Howard Choga</cp:lastModifiedBy>
  <cp:revision>117</cp:revision>
  <dcterms:created xsi:type="dcterms:W3CDTF">2022-11-07T11:46:25Z</dcterms:created>
  <dcterms:modified xsi:type="dcterms:W3CDTF">2023-06-01T07:25:03Z</dcterms:modified>
</cp:coreProperties>
</file>