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303" r:id="rId2"/>
    <p:sldId id="293" r:id="rId3"/>
    <p:sldId id="302" r:id="rId4"/>
    <p:sldId id="256" r:id="rId5"/>
    <p:sldId id="277" r:id="rId6"/>
    <p:sldId id="288" r:id="rId7"/>
    <p:sldId id="271" r:id="rId8"/>
    <p:sldId id="285" r:id="rId9"/>
    <p:sldId id="286" r:id="rId10"/>
    <p:sldId id="289" r:id="rId11"/>
    <p:sldId id="295" r:id="rId12"/>
    <p:sldId id="290" r:id="rId13"/>
    <p:sldId id="296" r:id="rId14"/>
    <p:sldId id="301" r:id="rId15"/>
    <p:sldId id="304" r:id="rId16"/>
    <p:sldId id="300" r:id="rId17"/>
    <p:sldId id="29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2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8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ZW"/>
              <a:t>Crushing Utilisation of Available time </a:t>
            </a:r>
          </a:p>
        </c:rich>
      </c:tx>
      <c:layout>
        <c:manualLayout>
          <c:xMode val="edge"/>
          <c:yMode val="edge"/>
          <c:x val="0.17839029209839638"/>
          <c:y val="3.8508856500442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Sheet2!$D$11:$E$11</c:f>
              <c:strCache>
                <c:ptCount val="2"/>
                <c:pt idx="0">
                  <c:v>Before -  Jan 2022 </c:v>
                </c:pt>
                <c:pt idx="1">
                  <c:v>April 2022 to Current </c:v>
                </c:pt>
              </c:strCache>
            </c:strRef>
          </c:cat>
          <c:val>
            <c:numRef>
              <c:f>Sheet2!$D$12:$E$12</c:f>
              <c:numCache>
                <c:formatCode>0%</c:formatCode>
                <c:ptCount val="2"/>
                <c:pt idx="0">
                  <c:v>0.7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E-4C2E-8359-C4AC7F77E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7147904"/>
        <c:axId val="137149440"/>
      </c:barChart>
      <c:catAx>
        <c:axId val="1371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49440"/>
        <c:crosses val="autoZero"/>
        <c:auto val="1"/>
        <c:lblAlgn val="ctr"/>
        <c:lblOffset val="100"/>
        <c:noMultiLvlLbl val="0"/>
      </c:catAx>
      <c:valAx>
        <c:axId val="137149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714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ZW" dirty="0"/>
              <a:t>Petalite Concentrate Production (MT/Month)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Sheet3!$D$5:$E$5</c:f>
              <c:strCache>
                <c:ptCount val="2"/>
                <c:pt idx="0">
                  <c:v>2021 Before </c:v>
                </c:pt>
                <c:pt idx="1">
                  <c:v>Current</c:v>
                </c:pt>
              </c:strCache>
            </c:strRef>
          </c:cat>
          <c:val>
            <c:numRef>
              <c:f>Sheet3!$D$6:$E$6</c:f>
              <c:numCache>
                <c:formatCode>General</c:formatCode>
                <c:ptCount val="2"/>
                <c:pt idx="0">
                  <c:v>3000</c:v>
                </c:pt>
                <c:pt idx="1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5-4439-B27A-942A44B354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6471424"/>
        <c:axId val="137435392"/>
      </c:barChart>
      <c:catAx>
        <c:axId val="1764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35392"/>
        <c:crosses val="autoZero"/>
        <c:auto val="1"/>
        <c:lblAlgn val="ctr"/>
        <c:lblOffset val="100"/>
        <c:noMultiLvlLbl val="0"/>
      </c:catAx>
      <c:valAx>
        <c:axId val="13743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647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4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5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0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8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6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4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1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3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4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60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DE99-3982-CF6A-559E-E095B5B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057" y="653791"/>
            <a:ext cx="6889883" cy="1000823"/>
          </a:xfrm>
        </p:spPr>
        <p:txBody>
          <a:bodyPr>
            <a:normAutofit/>
          </a:bodyPr>
          <a:lstStyle/>
          <a:p>
            <a:pPr algn="ctr"/>
            <a:r>
              <a:rPr lang="en-GB" sz="3400" b="1" dirty="0">
                <a:latin typeface="Fakt Pro Bd" pitchFamily="50" charset="0"/>
              </a:rPr>
              <a:t>Bikita minerals Project overview</a:t>
            </a:r>
            <a:endParaRPr lang="en-ZW" sz="3400" b="1" dirty="0">
              <a:latin typeface="Fakt Pro B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7CAC8-0EE2-6B30-5A06-296C70C1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85" y="1828800"/>
            <a:ext cx="10468707" cy="32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kt Pro Nor" pitchFamily="50" charset="0"/>
              </a:rPr>
              <a:t>PRESENTATION OUTLINE</a:t>
            </a:r>
          </a:p>
          <a:p>
            <a:pPr algn="just"/>
            <a:r>
              <a:rPr lang="en-GB" sz="1600" dirty="0">
                <a:latin typeface="Fakt Pro Nor" pitchFamily="50" charset="0"/>
              </a:rPr>
              <a:t>-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kt Pro Nor" pitchFamily="50" charset="0"/>
              </a:rPr>
              <a:t>BACKGROUND</a:t>
            </a:r>
          </a:p>
          <a:p>
            <a:pPr algn="just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kt Pro Nor" pitchFamily="50" charset="0"/>
              </a:rPr>
              <a:t>-MINERAL RESOURCES EXPLORATION AND DEFINITION</a:t>
            </a:r>
          </a:p>
          <a:p>
            <a:pPr algn="just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kt Pro Nor" pitchFamily="50" charset="0"/>
              </a:rPr>
              <a:t>-EXISTING PLANTS AND OPERATION</a:t>
            </a:r>
          </a:p>
          <a:p>
            <a:pPr algn="just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kt Pro Nor" pitchFamily="50" charset="0"/>
              </a:rPr>
              <a:t>-INVESTMENT AND CONSTRUCTION (GRAVITY PLANT FOR PETALITE, FLOTATION PLANT FOR SPOUDUMENE, SMELTER</a:t>
            </a:r>
          </a:p>
          <a:p>
            <a:pPr algn="just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kt Pro Nor" pitchFamily="50" charset="0"/>
              </a:rPr>
              <a:t>-PRODUCTION AND PROJECTIONS</a:t>
            </a:r>
          </a:p>
          <a:p>
            <a:pPr algn="just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kt Pro Nor" pitchFamily="50" charset="0"/>
              </a:rPr>
              <a:t>-CORPORATE CITIZENSHIP</a:t>
            </a:r>
          </a:p>
          <a:p>
            <a:pPr algn="just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kt Pro Nor" pitchFamily="50" charset="0"/>
              </a:rPr>
              <a:t>-CONCLUSION</a:t>
            </a:r>
            <a:endParaRPr lang="en-GB" sz="1600" dirty="0">
              <a:latin typeface="Fakt Pro Nor" pitchFamily="50" charset="0"/>
            </a:endParaRPr>
          </a:p>
          <a:p>
            <a:pPr marL="0" indent="0">
              <a:buNone/>
            </a:pPr>
            <a:r>
              <a:rPr lang="en-GB" sz="1600" dirty="0">
                <a:latin typeface="Fakt Pro Nor" pitchFamily="50" charset="0"/>
              </a:rPr>
              <a:t>   </a:t>
            </a:r>
          </a:p>
          <a:p>
            <a:pPr marL="0" indent="0">
              <a:buNone/>
            </a:pPr>
            <a:r>
              <a:rPr lang="en-GB" sz="1600" dirty="0">
                <a:latin typeface="Fakt Pro Nor" pitchFamily="50" charset="0"/>
              </a:rPr>
              <a:t>    </a:t>
            </a:r>
          </a:p>
          <a:p>
            <a:pPr marL="0" indent="0">
              <a:buNone/>
            </a:pPr>
            <a:r>
              <a:rPr lang="en-GB" sz="1600" dirty="0">
                <a:latin typeface="Fakt Pro Nor" pitchFamily="50" charset="0"/>
              </a:rPr>
              <a:t>    </a:t>
            </a:r>
            <a:endParaRPr lang="en-ZW" sz="1600" dirty="0">
              <a:latin typeface="Fakt Pro Nor" pitchFamily="50" charset="0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DABB57E1-04CE-31DD-D891-4E795F9BB41A}"/>
              </a:ext>
            </a:extLst>
          </p:cNvPr>
          <p:cNvSpPr/>
          <p:nvPr/>
        </p:nvSpPr>
        <p:spPr>
          <a:xfrm>
            <a:off x="6457950" y="3429000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dirty="0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1CE42A67-1EC5-AFBC-6BE9-11E174FDD290}"/>
              </a:ext>
            </a:extLst>
          </p:cNvPr>
          <p:cNvSpPr/>
          <p:nvPr/>
        </p:nvSpPr>
        <p:spPr>
          <a:xfrm>
            <a:off x="6503669" y="3429000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9688"/>
            <a:ext cx="12192001" cy="1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5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8355-4636-6D1E-EEFB-5274F4BB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4000" b="1" dirty="0">
                <a:latin typeface="Fakt Pro Bd" pitchFamily="50" charset="0"/>
              </a:rPr>
              <a:t>New Spodumene Project (Flotation Separation Plant)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2B42E-CE50-F524-16B9-69EF27202D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W" dirty="0"/>
              <a:t>Simplified flow sheet</a:t>
            </a:r>
          </a:p>
          <a:p>
            <a:endParaRPr lang="en-ZW" dirty="0"/>
          </a:p>
          <a:p>
            <a:endParaRPr lang="en-ZW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048D9-69C6-148C-4705-4D50E8787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5101" y="2237181"/>
            <a:ext cx="4182368" cy="2801341"/>
          </a:xfrm>
        </p:spPr>
        <p:txBody>
          <a:bodyPr>
            <a:normAutofit fontScale="92500" lnSpcReduction="10000"/>
          </a:bodyPr>
          <a:lstStyle/>
          <a:p>
            <a:endParaRPr lang="en-ZW" sz="1600" dirty="0">
              <a:latin typeface="Fakt Pro Nor" pitchFamily="50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W" sz="1600" dirty="0">
                <a:latin typeface="Fakt Pro Nor" pitchFamily="50" charset="0"/>
              </a:rPr>
              <a:t>Average product grade :  5.0-5.5% Li</a:t>
            </a:r>
            <a:r>
              <a:rPr kumimoji="0" lang="en-Z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kt Pro Nor" pitchFamily="50" charset="0"/>
              </a:rPr>
              <a:t>₂O</a:t>
            </a:r>
          </a:p>
          <a:p>
            <a:r>
              <a:rPr lang="en-ZW" sz="1600" dirty="0">
                <a:latin typeface="Fakt Pro Nor" pitchFamily="50" charset="0"/>
              </a:rPr>
              <a:t>Processing Capacity capacity : 330tph</a:t>
            </a:r>
          </a:p>
          <a:p>
            <a:r>
              <a:rPr lang="en-ZW" sz="1600" dirty="0">
                <a:latin typeface="Fakt Pro Nor" pitchFamily="50" charset="0"/>
              </a:rPr>
              <a:t>Annual Production target : 250,000TPA (Spodumene concentrate)</a:t>
            </a:r>
          </a:p>
          <a:p>
            <a:r>
              <a:rPr lang="en-ZW" sz="1600" dirty="0">
                <a:latin typeface="Fakt Pro Nor" pitchFamily="50" charset="0"/>
              </a:rPr>
              <a:t>Project Status : </a:t>
            </a:r>
          </a:p>
          <a:p>
            <a:pPr lvl="1"/>
            <a:r>
              <a:rPr lang="en-ZW" sz="1600" dirty="0">
                <a:latin typeface="Fakt Pro Nor" pitchFamily="50" charset="0"/>
              </a:rPr>
              <a:t>70% - 80% Complete </a:t>
            </a:r>
          </a:p>
          <a:p>
            <a:pPr lvl="1"/>
            <a:r>
              <a:rPr lang="en-ZW" sz="1600" dirty="0">
                <a:latin typeface="Fakt Pro Nor" pitchFamily="50" charset="0"/>
              </a:rPr>
              <a:t>ETC – July 2023</a:t>
            </a:r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28C13B-4382-0F6C-5937-CDE1EB5A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21" y="1978236"/>
            <a:ext cx="5606769" cy="3579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277"/>
            <a:ext cx="12192001" cy="1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6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8829-81D3-0481-5633-3A310335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088" y="228649"/>
            <a:ext cx="4936815" cy="988910"/>
          </a:xfrm>
        </p:spPr>
        <p:txBody>
          <a:bodyPr>
            <a:normAutofit/>
          </a:bodyPr>
          <a:lstStyle/>
          <a:p>
            <a:r>
              <a:rPr lang="en-ZW" sz="3400" b="1" dirty="0">
                <a:latin typeface="Fakt Pro Bd" pitchFamily="50" charset="0"/>
              </a:rPr>
              <a:t>Smelter Plant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ABACFB-4BF1-C6D5-89A8-4E42C7BFF4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4340" y="278884"/>
            <a:ext cx="5715000" cy="51697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00FB2-F90F-A77C-020B-2BAAE0478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303" y="1221896"/>
            <a:ext cx="4754880" cy="38493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W" sz="1400" dirty="0">
                <a:highlight>
                  <a:srgbClr val="FFFF00"/>
                </a:highlight>
                <a:latin typeface="Fakt Pro Nor" pitchFamily="50" charset="0"/>
              </a:rPr>
              <a:t>Feasibility Studies ongoing, Establishment plan on cards</a:t>
            </a:r>
          </a:p>
          <a:p>
            <a:pPr>
              <a:lnSpc>
                <a:spcPct val="150000"/>
              </a:lnSpc>
            </a:pPr>
            <a:r>
              <a:rPr lang="en-ZW" sz="1400" dirty="0">
                <a:latin typeface="Fakt Pro Nor" pitchFamily="50" charset="0"/>
              </a:rPr>
              <a:t>Expected to start mid  2023</a:t>
            </a:r>
          </a:p>
          <a:p>
            <a:pPr>
              <a:lnSpc>
                <a:spcPct val="150000"/>
              </a:lnSpc>
            </a:pPr>
            <a:r>
              <a:rPr lang="en-ZW" sz="1400" dirty="0">
                <a:latin typeface="Fakt Pro Bd" pitchFamily="50" charset="0"/>
              </a:rPr>
              <a:t>KEY DELIVERABLES </a:t>
            </a:r>
          </a:p>
          <a:p>
            <a:pPr lvl="1">
              <a:lnSpc>
                <a:spcPct val="150000"/>
              </a:lnSpc>
            </a:pPr>
            <a:r>
              <a:rPr lang="en-ZW" sz="1400" dirty="0">
                <a:latin typeface="Fakt Pro Nor" pitchFamily="50" charset="0"/>
              </a:rPr>
              <a:t>Optimised extraction </a:t>
            </a:r>
          </a:p>
          <a:p>
            <a:pPr lvl="1">
              <a:lnSpc>
                <a:spcPct val="150000"/>
              </a:lnSpc>
            </a:pPr>
            <a:r>
              <a:rPr lang="en-ZW" sz="1400" dirty="0">
                <a:latin typeface="Fakt Pro Nor" pitchFamily="50" charset="0"/>
              </a:rPr>
              <a:t>Improved beneficiation</a:t>
            </a:r>
          </a:p>
          <a:p>
            <a:pPr lvl="1">
              <a:lnSpc>
                <a:spcPct val="150000"/>
              </a:lnSpc>
            </a:pPr>
            <a:r>
              <a:rPr lang="en-ZW" sz="1400" dirty="0">
                <a:latin typeface="Fakt Pro Nor" pitchFamily="50" charset="0"/>
              </a:rPr>
              <a:t>Economic growth</a:t>
            </a:r>
          </a:p>
          <a:p>
            <a:pPr lvl="1">
              <a:lnSpc>
                <a:spcPct val="150000"/>
              </a:lnSpc>
            </a:pPr>
            <a:r>
              <a:rPr lang="en-ZW" sz="1400" dirty="0">
                <a:latin typeface="Fakt Pro Nor" pitchFamily="50" charset="0"/>
              </a:rPr>
              <a:t>Construct power and acid plants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ZW" sz="1400" dirty="0">
              <a:latin typeface="Fakt Pro Nor" pitchFamily="50" charset="0"/>
            </a:endParaRPr>
          </a:p>
          <a:p>
            <a:pPr lvl="1">
              <a:lnSpc>
                <a:spcPct val="150000"/>
              </a:lnSpc>
            </a:pPr>
            <a:endParaRPr lang="en-ZW" sz="1400" dirty="0">
              <a:latin typeface="Fakt Pro Nor" pitchFamily="50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ZW" sz="1400" dirty="0">
              <a:latin typeface="Fakt Pro Nor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277"/>
            <a:ext cx="12192001" cy="1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8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2A25-D699-B5B3-D8A2-6B4FB4E0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589"/>
            <a:ext cx="10515600" cy="799034"/>
          </a:xfrm>
        </p:spPr>
        <p:txBody>
          <a:bodyPr/>
          <a:lstStyle/>
          <a:p>
            <a:pPr algn="ctr"/>
            <a:r>
              <a:rPr lang="en-ZW" b="1" dirty="0"/>
              <a:t>Production and Projections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DFF0-2537-1D7C-0126-3834B00A6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6092"/>
            <a:ext cx="6038852" cy="4910871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Production- 10 000ton per month (3.9% </a:t>
            </a:r>
            <a:r>
              <a:rPr kumimoji="0" lang="en-Z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LiO</a:t>
            </a:r>
            <a:r>
              <a:rPr kumimoji="0" lang="en-Z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ZW" sz="2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ZW" sz="2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W" sz="2800" dirty="0">
                <a:solidFill>
                  <a:prstClr val="black"/>
                </a:solidFill>
                <a:latin typeface="Calibri"/>
              </a:rPr>
              <a:t>New DMS Plant online-30 000tons per month (3.9% </a:t>
            </a:r>
            <a:r>
              <a:rPr lang="en-ZW" sz="2800" dirty="0" err="1">
                <a:solidFill>
                  <a:prstClr val="black"/>
                </a:solidFill>
                <a:latin typeface="Calibri"/>
              </a:rPr>
              <a:t>LiO</a:t>
            </a:r>
            <a:r>
              <a:rPr lang="en-ZW" sz="28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ZW" sz="2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ZW" sz="2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ZW" sz="2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W" sz="2800" dirty="0">
                <a:solidFill>
                  <a:prstClr val="black"/>
                </a:solidFill>
                <a:latin typeface="Calibri"/>
              </a:rPr>
              <a:t>New Spodumene Plant online-20 000tons per month (5% </a:t>
            </a:r>
            <a:r>
              <a:rPr lang="en-ZW" sz="2800" dirty="0" err="1">
                <a:solidFill>
                  <a:prstClr val="black"/>
                </a:solidFill>
                <a:latin typeface="Calibri"/>
              </a:rPr>
              <a:t>LiO</a:t>
            </a:r>
            <a:r>
              <a:rPr lang="en-ZW" sz="2800" dirty="0">
                <a:solidFill>
                  <a:prstClr val="black"/>
                </a:solidFill>
                <a:latin typeface="Calibri"/>
              </a:rPr>
              <a:t>)</a:t>
            </a:r>
            <a:endParaRPr kumimoji="0" lang="en-Z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ctr">
              <a:buNone/>
            </a:pPr>
            <a:endParaRPr lang="en-ZW" dirty="0"/>
          </a:p>
          <a:p>
            <a:pPr marL="0" indent="0" algn="ctr">
              <a:buNone/>
            </a:pPr>
            <a:endParaRPr lang="en-ZW" dirty="0"/>
          </a:p>
          <a:p>
            <a:pPr marL="0" indent="0" algn="ctr">
              <a:buNone/>
            </a:pPr>
            <a:endParaRPr lang="en-ZW" dirty="0"/>
          </a:p>
          <a:p>
            <a:pPr marL="0" indent="0" algn="ctr">
              <a:buNone/>
            </a:pPr>
            <a:endParaRPr lang="en-ZW" dirty="0"/>
          </a:p>
          <a:p>
            <a:pPr marL="0" indent="0" algn="ctr">
              <a:buNone/>
            </a:pPr>
            <a:endParaRPr lang="en-ZW" dirty="0"/>
          </a:p>
          <a:p>
            <a:pPr marL="0" indent="0" algn="ctr">
              <a:buNone/>
            </a:pPr>
            <a:endParaRPr lang="en-ZW" dirty="0"/>
          </a:p>
          <a:p>
            <a:pPr marL="0" indent="0" algn="ctr">
              <a:buNone/>
            </a:pPr>
            <a:endParaRPr lang="en-ZW" dirty="0"/>
          </a:p>
          <a:p>
            <a:pPr marL="0" indent="0">
              <a:buNone/>
            </a:pPr>
            <a:endParaRPr lang="en-ZW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D751-10F9-0985-EC08-FE25DAC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7217" y="1407152"/>
            <a:ext cx="3545058" cy="69986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endParaRPr lang="en-ZW" sz="1800" dirty="0"/>
          </a:p>
          <a:p>
            <a:pPr marL="0" indent="0" algn="ctr">
              <a:buNone/>
            </a:pPr>
            <a:r>
              <a:rPr lang="en-ZW" sz="1900" b="1" u="sng" dirty="0"/>
              <a:t>Project Plan - Critical Path </a:t>
            </a:r>
          </a:p>
          <a:p>
            <a:pPr marL="0" algn="ctr"/>
            <a:endParaRPr lang="en-ZW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036A7-3C3E-4635-3B69-CE5732165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556"/>
            <a:ext cx="731583" cy="59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A49950-43A7-67F4-D774-18528A57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4209" y="0"/>
            <a:ext cx="731583" cy="599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C5D12B-1915-FCB2-A8B0-01607C563B7C}"/>
              </a:ext>
            </a:extLst>
          </p:cNvPr>
          <p:cNvSpPr/>
          <p:nvPr/>
        </p:nvSpPr>
        <p:spPr>
          <a:xfrm>
            <a:off x="7726080" y="2382246"/>
            <a:ext cx="2780740" cy="69986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b="1" dirty="0">
                <a:solidFill>
                  <a:schemeClr val="tx1"/>
                </a:solidFill>
              </a:rPr>
              <a:t>Old Plants Optimised Capacity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77515-2B2E-2259-7922-828CBF77732E}"/>
              </a:ext>
            </a:extLst>
          </p:cNvPr>
          <p:cNvSpPr/>
          <p:nvPr/>
        </p:nvSpPr>
        <p:spPr>
          <a:xfrm>
            <a:off x="7726080" y="3632567"/>
            <a:ext cx="2780740" cy="69986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b="1" dirty="0">
                <a:solidFill>
                  <a:schemeClr val="tx1"/>
                </a:solidFill>
              </a:rPr>
              <a:t>New DMS Plants online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51F108-ED0C-B292-F29B-5EBD29EA75C0}"/>
              </a:ext>
            </a:extLst>
          </p:cNvPr>
          <p:cNvSpPr/>
          <p:nvPr/>
        </p:nvSpPr>
        <p:spPr>
          <a:xfrm>
            <a:off x="7726080" y="4777984"/>
            <a:ext cx="2780740" cy="92846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992B8-4930-F9C8-8142-C1DAE858B38B}"/>
              </a:ext>
            </a:extLst>
          </p:cNvPr>
          <p:cNvSpPr txBox="1"/>
          <p:nvPr/>
        </p:nvSpPr>
        <p:spPr>
          <a:xfrm>
            <a:off x="7967475" y="4882888"/>
            <a:ext cx="251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/>
              <a:t>New Spodumene Plant online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94CC3FD-0226-0698-A384-CFBE6440C667}"/>
              </a:ext>
            </a:extLst>
          </p:cNvPr>
          <p:cNvSpPr/>
          <p:nvPr/>
        </p:nvSpPr>
        <p:spPr>
          <a:xfrm rot="5400000">
            <a:off x="8926535" y="3240629"/>
            <a:ext cx="253218" cy="27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A3E560A-AB36-3FE8-739F-52F4E2552B41}"/>
              </a:ext>
            </a:extLst>
          </p:cNvPr>
          <p:cNvSpPr/>
          <p:nvPr/>
        </p:nvSpPr>
        <p:spPr>
          <a:xfrm>
            <a:off x="8954091" y="4467509"/>
            <a:ext cx="291310" cy="200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80336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3508-AA77-3050-BE85-64A90227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61599" cy="1499616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Fakt Pro Bd" pitchFamily="50" charset="0"/>
              </a:rPr>
              <a:t>EXPECTED REVENUE</a:t>
            </a:r>
            <a:endParaRPr lang="en-ZW" sz="4000" dirty="0">
              <a:latin typeface="Fakt Pro B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690C-1C7C-67E2-3874-365B4AD27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03" y="1796431"/>
            <a:ext cx="9720073" cy="38493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en-ZW" sz="14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GB" sz="1400" b="1" dirty="0">
                <a:effectLst/>
                <a:latin typeface="Fakt Pro No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GB" sz="1400" b="1" dirty="0">
                <a:latin typeface="Fakt Pro No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 Revenue- USD 500 000 000 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GB" sz="1400" b="1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2024 Expected Revenue-USD 600 000 000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GB" sz="1400" b="1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2025 Expected Revenue-USD 800 000 000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GB" sz="1400" b="1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Revenue accrued to Government (taxes, royalties, duty)- Approximately 35% of attained revenue</a:t>
            </a:r>
            <a:endParaRPr lang="en-ZW" sz="14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W" sz="1400" dirty="0">
              <a:latin typeface="Fakt Pro Nor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277"/>
            <a:ext cx="12192001" cy="1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1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BA78-F74B-9D51-3ACC-5637AEFD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81354"/>
            <a:ext cx="9720072" cy="1254369"/>
          </a:xfrm>
        </p:spPr>
        <p:txBody>
          <a:bodyPr/>
          <a:lstStyle/>
          <a:p>
            <a:r>
              <a:rPr lang="en-GB" dirty="0">
                <a:latin typeface="Fakt Pro Bd" pitchFamily="50" charset="0"/>
              </a:rPr>
              <a:t>Corporate citizenship</a:t>
            </a:r>
            <a:endParaRPr lang="en-ZW" dirty="0">
              <a:latin typeface="Fakt Pro B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8D5D9-98FB-A720-70E6-1CB5F384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638" y="1526904"/>
            <a:ext cx="9416562" cy="43023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Employment-      Currently we </a:t>
            </a: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employ 860 employees from 360 employed in 2022.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-      </a:t>
            </a: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 additional 800 expected to be employed </a:t>
            </a: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 of the two new plants.      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-     Our contractors employ about 1200  (80% are locals)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Employee welfare-The company provides accommodation to 600 mine employees and</a:t>
            </a: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planning to acquire land from </a:t>
            </a:r>
            <a:r>
              <a:rPr lang="en-ZW" sz="1200" kern="100" dirty="0" err="1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Bikita</a:t>
            </a: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RDC.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-We have a state of the art primary school and clinic catering for the employees children and surrounding communities.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- In addition we sponsor </a:t>
            </a:r>
            <a:r>
              <a:rPr lang="en-ZW" sz="1200" kern="100" dirty="0" err="1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Bikita</a:t>
            </a: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Minerals FC in the Eastern Region Division One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Local Community-Constructed </a:t>
            </a:r>
            <a:r>
              <a:rPr lang="en-ZW" sz="1200" kern="100" dirty="0" err="1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Shumbaimwe</a:t>
            </a: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Clinic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-</a:t>
            </a: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We have set up a Community Share Ownership fund administered by Chiefs</a:t>
            </a:r>
            <a:endParaRPr lang="en-ZW" sz="1200" kern="100" dirty="0"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-Construction and rehabilitation of all roads in the district,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-Constructed and refurbished (4) schools in the district and distributed food and learning material to (8) schools.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from poor backgrounds is in place</a:t>
            </a:r>
            <a:endParaRPr lang="en-ZW" sz="12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ZW" sz="1200" dirty="0">
              <a:latin typeface="Fakt Pro Nor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277"/>
            <a:ext cx="12192001" cy="1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BA78-F74B-9D51-3ACC-5637AEFD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81354"/>
            <a:ext cx="9720072" cy="125436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Fakt Pro Bd" pitchFamily="50" charset="0"/>
              </a:rPr>
              <a:t>Corporate citizenship(continued)</a:t>
            </a:r>
            <a:endParaRPr lang="en-ZW" dirty="0">
              <a:latin typeface="Fakt Pro B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8D5D9-98FB-A720-70E6-1CB5F384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638" y="2382689"/>
            <a:ext cx="9416562" cy="28465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Clr>
                <a:srgbClr val="1CADE4"/>
              </a:buClr>
              <a:buNone/>
            </a:pP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Local community</a:t>
            </a: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-Constructed and refurbished (4) schools in the district and distributed food and learning material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Clr>
                <a:srgbClr val="1CADE4"/>
              </a:buClr>
              <a:buNone/>
            </a:pP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-</a:t>
            </a:r>
            <a:r>
              <a:rPr lang="en-ZW" sz="1200" kern="100" dirty="0" err="1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Bikita</a:t>
            </a:r>
            <a:r>
              <a:rPr lang="en-ZW" sz="12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Minerals drilled 13 boreholes for the community.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Clr>
                <a:srgbClr val="1CADE4"/>
              </a:buClr>
              <a:buNone/>
            </a:pPr>
            <a:r>
              <a:rPr lang="en-ZW" sz="1200" kern="100" dirty="0">
                <a:solidFill>
                  <a:prstClr val="black"/>
                </a:solidFill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National Projects- Bikita Minerals is constructing a 130km 133/34 KVA powerline (Tokwe-Bikita) at total value of USD 20 million. 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Clr>
                <a:srgbClr val="1CADE4"/>
              </a:buClr>
              <a:buNone/>
            </a:pPr>
            <a:r>
              <a:rPr lang="en-ZW" sz="1200" kern="100" dirty="0">
                <a:solidFill>
                  <a:prstClr val="black"/>
                </a:solidFill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-An additional USD 2 million has been set aside for rural electrification program covering (Gutu, Zaka and Bikita). 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Clr>
                <a:srgbClr val="1CADE4"/>
              </a:buClr>
              <a:buNone/>
            </a:pPr>
            <a:r>
              <a:rPr lang="en-ZW" sz="1200" kern="100" dirty="0">
                <a:solidFill>
                  <a:prstClr val="black"/>
                </a:solidFill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-USD 6 million has been budgeted for the construction of the </a:t>
            </a:r>
            <a:r>
              <a:rPr lang="en-ZW" sz="1200" kern="100" dirty="0" err="1">
                <a:solidFill>
                  <a:prstClr val="black"/>
                </a:solidFill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Birchenough</a:t>
            </a:r>
            <a:r>
              <a:rPr lang="en-ZW" sz="1200" kern="100" dirty="0">
                <a:solidFill>
                  <a:prstClr val="black"/>
                </a:solidFill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bridge. 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Clr>
                <a:srgbClr val="1CADE4"/>
              </a:buClr>
              <a:buNone/>
            </a:pPr>
            <a:r>
              <a:rPr lang="en-ZW" sz="1200" kern="100" dirty="0">
                <a:solidFill>
                  <a:prstClr val="black"/>
                </a:solidFill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-A tertiary Scholarship fund to assist talented students </a:t>
            </a:r>
            <a:r>
              <a:rPr lang="en-ZW" sz="12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from poor backgrounds is in place</a:t>
            </a:r>
            <a:endParaRPr lang="en-ZW" sz="12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ZW" sz="1200" dirty="0">
              <a:latin typeface="Fakt Pro Nor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277"/>
            <a:ext cx="12192001" cy="1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88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8977-E84B-A835-F385-A5FA3755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61535"/>
            <a:ext cx="4769769" cy="1499616"/>
          </a:xfrm>
        </p:spPr>
        <p:txBody>
          <a:bodyPr/>
          <a:lstStyle/>
          <a:p>
            <a:r>
              <a:rPr lang="en-GB" dirty="0">
                <a:latin typeface="Fakt Pro Bd" pitchFamily="50" charset="0"/>
              </a:rPr>
              <a:t>Conclusion</a:t>
            </a:r>
            <a:endParaRPr lang="en-ZW" dirty="0">
              <a:latin typeface="Fakt Pro B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EC78-FCB8-4F70-203E-121BDADAB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80" y="1468704"/>
            <a:ext cx="9720073" cy="402336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-As </a:t>
            </a:r>
            <a:r>
              <a:rPr lang="en-GB" sz="1400" kern="100" dirty="0" err="1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Bikita</a:t>
            </a: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Minerals we aspire to be the third best Lithium mine in the world on completion of the two new plants under construction. </a:t>
            </a:r>
            <a:endParaRPr lang="en-ZW" sz="14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-We </a:t>
            </a:r>
            <a:r>
              <a:rPr lang="en-GB" sz="14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to continue to invest in exploration and new mining development</a:t>
            </a:r>
            <a:endParaRPr lang="en-ZW" sz="14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-We </a:t>
            </a:r>
            <a:r>
              <a:rPr lang="en-GB" sz="14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continue</a:t>
            </a: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to focus more on value addition and beneficiation</a:t>
            </a:r>
            <a:endParaRPr lang="en-ZW" sz="14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 achieve this, we need to address the following issues</a:t>
            </a: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ZW" sz="14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 common national vision</a:t>
            </a:r>
            <a:endParaRPr lang="en-ZW" sz="14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Policy consistency</a:t>
            </a:r>
            <a:endParaRPr lang="en-ZW" sz="14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GB" sz="1400" kern="100" dirty="0"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Enhanced  Government support to facilitate the ease of doing business</a:t>
            </a:r>
            <a:endParaRPr lang="en-ZW" sz="14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Fakt Pro Nor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ZW" sz="1400" kern="100" dirty="0">
              <a:effectLst/>
              <a:latin typeface="Fakt Pro No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W" sz="1400" dirty="0">
              <a:latin typeface="Fakt Pro Nor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9688"/>
            <a:ext cx="12192001" cy="1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43" y="254789"/>
            <a:ext cx="10515600" cy="5360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(Thank you) </a:t>
            </a:r>
            <a:r>
              <a:rPr lang="zh-CN" alt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谢谢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55547" y="34842"/>
            <a:ext cx="923219" cy="75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34" y="51954"/>
            <a:ext cx="923219" cy="73885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16099"/>
            <a:ext cx="12192000" cy="58419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6A2D-89A8-1550-65AA-8A3AB5A5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01" y="615546"/>
            <a:ext cx="6914159" cy="1049052"/>
          </a:xfrm>
        </p:spPr>
        <p:txBody>
          <a:bodyPr>
            <a:normAutofit/>
          </a:bodyPr>
          <a:lstStyle/>
          <a:p>
            <a:pPr algn="ctr"/>
            <a:r>
              <a:rPr lang="en-ZW" sz="3400" dirty="0">
                <a:solidFill>
                  <a:srgbClr val="002060"/>
                </a:solidFill>
                <a:latin typeface="Fakt Pro Bd" pitchFamily="50" charset="0"/>
                <a:cs typeface="Calibri" panose="020F0502020204030204" pitchFamily="34" charset="0"/>
              </a:rPr>
              <a:t>BIKITA MINE LOCALITY MAP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31216F-E16D-802F-9354-64104004D9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4" y="1359462"/>
            <a:ext cx="4798798" cy="478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51C6E-EDDB-9FF0-79A2-5453F0A0E48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7907" y="3845482"/>
            <a:ext cx="5045897" cy="2840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ight Arrow 2">
            <a:extLst>
              <a:ext uri="{FF2B5EF4-FFF2-40B4-BE49-F238E27FC236}">
                <a16:creationId xmlns:a16="http://schemas.microsoft.com/office/drawing/2014/main" id="{7ABFF715-8E33-988E-4196-0ECA8A8936CA}"/>
              </a:ext>
            </a:extLst>
          </p:cNvPr>
          <p:cNvSpPr/>
          <p:nvPr/>
        </p:nvSpPr>
        <p:spPr>
          <a:xfrm rot="1906711" flipV="1">
            <a:off x="4430304" y="4741134"/>
            <a:ext cx="1896196" cy="16533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4CE4F-AA4F-2E2C-7078-CD0B647EF8E4}"/>
              </a:ext>
            </a:extLst>
          </p:cNvPr>
          <p:cNvSpPr txBox="1"/>
          <p:nvPr/>
        </p:nvSpPr>
        <p:spPr>
          <a:xfrm>
            <a:off x="6560401" y="1583678"/>
            <a:ext cx="471340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Fakt Pro Bd" pitchFamily="50" charset="0"/>
              </a:rPr>
              <a:t>325 km from Harare, 67 km from Masvingo town.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Fakt Pro Bd" pitchFamily="50" charset="0"/>
              </a:rPr>
              <a:t>Fully serviced with power (+ standby generators), water, cell reception, FO internet.</a:t>
            </a:r>
            <a:r>
              <a:rPr lang="en-ZA" sz="1200" b="1" dirty="0">
                <a:latin typeface="Fakt Pro Bd" pitchFamily="50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200" b="1" dirty="0">
              <a:latin typeface="Fakt Pro B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1400" b="1" dirty="0">
                <a:latin typeface="Fakt Pro Bd" pitchFamily="50" charset="0"/>
              </a:rPr>
              <a:t>Mining Lease (valid):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ZA" sz="1400" b="1" dirty="0">
                <a:latin typeface="Fakt Pro Bd" pitchFamily="50" charset="0"/>
              </a:rPr>
              <a:t>ML-No.1. 31</a:t>
            </a:r>
            <a:r>
              <a:rPr lang="en-ZA" sz="1400" b="1" baseline="30000" dirty="0">
                <a:latin typeface="Fakt Pro Bd" pitchFamily="50" charset="0"/>
              </a:rPr>
              <a:t>st</a:t>
            </a:r>
            <a:r>
              <a:rPr lang="en-ZA" sz="1400" b="1" dirty="0">
                <a:latin typeface="Fakt Pro Bd" pitchFamily="50" charset="0"/>
              </a:rPr>
              <a:t> August 1963.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ZA" sz="1400" b="1" dirty="0">
                <a:latin typeface="Fakt Pro Bd" pitchFamily="50" charset="0"/>
              </a:rPr>
              <a:t>1,539 Ha (15.4 km²</a:t>
            </a:r>
            <a:r>
              <a:rPr lang="en-ZA" sz="1200" b="1" dirty="0">
                <a:latin typeface="Fakt Pro Bd" pitchFamily="50" charset="0"/>
              </a:rPr>
              <a:t>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>
              <a:latin typeface="Fakt Pro B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>
              <a:latin typeface="Fakt Pro B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4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A431-0258-383A-57C9-7ACEF73F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>
                <a:latin typeface="Fakt Pro Bd" pitchFamily="50" charset="0"/>
              </a:rPr>
              <a:t>Bikita Minerals </a:t>
            </a:r>
            <a:endParaRPr lang="en-ZW" sz="3400" dirty="0">
              <a:latin typeface="Fakt Pro B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8109-BD62-3809-773B-EE70DC0E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232" y="1808570"/>
            <a:ext cx="9720073" cy="40233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Fakt Pro Bd" pitchFamily="50" charset="0"/>
              </a:rPr>
              <a:t>BACKGROUND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>
                <a:latin typeface="Fakt Pro Nor" pitchFamily="50" charset="0"/>
              </a:rPr>
              <a:t>Bikita Minerals is an old mine established 100 years ago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>
                <a:latin typeface="Fakt Pro Nor" pitchFamily="50" charset="0"/>
              </a:rPr>
              <a:t>The mine has changed ownership over the last 50 years and in 2022 Sinomine acquired Bikita Minerals from AMMS for USD 180 million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>
                <a:latin typeface="Fakt Pro Nor" pitchFamily="50" charset="0"/>
              </a:rPr>
              <a:t>Sinomine acquired the mine when it was actually going towards the end of an ore body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>
                <a:latin typeface="Fakt Pro Nor" pitchFamily="50" charset="0"/>
              </a:rPr>
              <a:t>Sinomine has invested over USD 300 million towards exploration work and expansion 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>
                <a:latin typeface="Fakt Pro Nor" pitchFamily="50" charset="0"/>
              </a:rPr>
              <a:t>Bikita Minerals mining lease covers 15.4 square kilometres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>
                <a:latin typeface="Fakt Pro Nor" pitchFamily="50" charset="0"/>
              </a:rPr>
              <a:t>We have an estimated 65.42 million tonnes resource estimation</a:t>
            </a:r>
          </a:p>
          <a:p>
            <a:pPr marL="0" indent="0">
              <a:buNone/>
            </a:pPr>
            <a:endParaRPr lang="en-ZW" sz="2000" dirty="0">
              <a:latin typeface="Fakt Pro Nor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9688"/>
            <a:ext cx="12192001" cy="1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2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ED09C6-F8A9-9DA9-537D-A2F017DB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5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A84CE-D73B-4F16-979C-744A4C5BF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681" y="0"/>
            <a:ext cx="7048163" cy="925028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ZW" sz="4000" b="1" cap="none" dirty="0">
                <a:ln>
                  <a:noFill/>
                </a:ln>
                <a:solidFill>
                  <a:schemeClr val="bg1"/>
                </a:solidFill>
                <a:latin typeface="Fakt Pro Bd" pitchFamily="50" charset="0"/>
                <a:ea typeface="Calibri" panose="020F0502020204030204" pitchFamily="34" charset="0"/>
                <a:cs typeface="Calibri" panose="020F0502020204030204" pitchFamily="34" charset="0"/>
              </a:rPr>
              <a:t>GEOLOGY PRESENTATION</a:t>
            </a:r>
            <a:endParaRPr lang="en-ZW" dirty="0">
              <a:solidFill>
                <a:schemeClr val="bg1"/>
              </a:solidFill>
              <a:latin typeface="Fakt Pro Bd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6B315-CAD1-4B62-BB2E-69E6C4B28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232" y="4441372"/>
            <a:ext cx="4904792" cy="1807028"/>
          </a:xfrm>
        </p:spPr>
        <p:txBody>
          <a:bodyPr>
            <a:normAutofit/>
          </a:bodyPr>
          <a:lstStyle/>
          <a:p>
            <a:pPr algn="l"/>
            <a:r>
              <a:rPr lang="en-ZW" b="1" dirty="0">
                <a:solidFill>
                  <a:srgbClr val="92D050"/>
                </a:solidFill>
              </a:rPr>
              <a:t>BIKITA MINERALS MINE PITS AND PLANT</a:t>
            </a:r>
          </a:p>
          <a:p>
            <a:pPr algn="l"/>
            <a:endParaRPr lang="en-ZW" b="1" dirty="0">
              <a:solidFill>
                <a:srgbClr val="92D05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ZW" b="1" dirty="0">
                <a:solidFill>
                  <a:srgbClr val="92D050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687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294967295"/>
          </p:nvPr>
        </p:nvSpPr>
        <p:spPr>
          <a:xfrm>
            <a:off x="4638310" y="1766903"/>
            <a:ext cx="7035800" cy="2473325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Fakt Pro Nor" pitchFamily="50" charset="0"/>
                <a:cs typeface="Arial" panose="020B0604020202020204" pitchFamily="34" charset="0"/>
              </a:rPr>
              <a:t>Exploration for Bikita pegmatites was first recorded in 1911.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Fakt Pro Nor" pitchFamily="50" charset="0"/>
                <a:cs typeface="Arial" panose="020B0604020202020204" pitchFamily="34" charset="0"/>
              </a:rPr>
              <a:t>Drilling being done by ox-wagon type drills.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Fakt Pro Nor" pitchFamily="50" charset="0"/>
                <a:cs typeface="Arial" panose="020B0604020202020204" pitchFamily="34" charset="0"/>
              </a:rPr>
              <a:t>The pegmatites are emplaced in partly greenstone and metasediments. 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Fakt Pro Nor" pitchFamily="50" charset="0"/>
                <a:cs typeface="Arial" panose="020B0604020202020204" pitchFamily="34" charset="0"/>
              </a:rPr>
              <a:t>Bikita deposit is known as lithium-</a:t>
            </a:r>
            <a:r>
              <a:rPr lang="en-US" altLang="zh-CN" sz="1600" dirty="0" err="1">
                <a:latin typeface="Fakt Pro Nor" pitchFamily="50" charset="0"/>
                <a:cs typeface="Arial" panose="020B0604020202020204" pitchFamily="34" charset="0"/>
              </a:rPr>
              <a:t>ceasium</a:t>
            </a:r>
            <a:r>
              <a:rPr lang="en-US" altLang="zh-CN" sz="1600" dirty="0">
                <a:latin typeface="Fakt Pro Nor" pitchFamily="50" charset="0"/>
                <a:cs typeface="Arial" panose="020B0604020202020204" pitchFamily="34" charset="0"/>
              </a:rPr>
              <a:t>-tantalite (LCT) bearing type.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Fakt Pro Nor" pitchFamily="50" charset="0"/>
                <a:cs typeface="Arial" panose="020B0604020202020204" pitchFamily="34" charset="0"/>
              </a:rPr>
              <a:t>Current exploration has been at </a:t>
            </a:r>
            <a:r>
              <a:rPr lang="en-US" altLang="zh-CN" sz="1600" dirty="0" err="1">
                <a:latin typeface="Fakt Pro Nor" pitchFamily="50" charset="0"/>
                <a:cs typeface="Arial" panose="020B0604020202020204" pitchFamily="34" charset="0"/>
              </a:rPr>
              <a:t>Ledingham</a:t>
            </a:r>
            <a:r>
              <a:rPr lang="en-US" altLang="zh-CN" sz="1600" dirty="0">
                <a:latin typeface="Fakt Pro Nor" pitchFamily="50" charset="0"/>
                <a:cs typeface="Arial" panose="020B0604020202020204" pitchFamily="34" charset="0"/>
              </a:rPr>
              <a:t> Hill SQI6 as well East of the main pegmatite which include the </a:t>
            </a:r>
            <a:r>
              <a:rPr lang="en-US" altLang="zh-CN" sz="1600" dirty="0" err="1">
                <a:latin typeface="Fakt Pro Nor" pitchFamily="50" charset="0"/>
                <a:cs typeface="Arial" panose="020B0604020202020204" pitchFamily="34" charset="0"/>
              </a:rPr>
              <a:t>Bikita</a:t>
            </a:r>
            <a:r>
              <a:rPr lang="en-US" altLang="zh-CN" sz="1600" dirty="0">
                <a:latin typeface="Fakt Pro Nor" pitchFamily="50" charset="0"/>
                <a:cs typeface="Arial" panose="020B0604020202020204" pitchFamily="34" charset="0"/>
              </a:rPr>
              <a:t> Pit, Al Hayat Pit and </a:t>
            </a:r>
            <a:r>
              <a:rPr lang="en-US" altLang="zh-CN" sz="1600" dirty="0" err="1">
                <a:latin typeface="Fakt Pro Nor" pitchFamily="50" charset="0"/>
                <a:cs typeface="Arial" panose="020B0604020202020204" pitchFamily="34" charset="0"/>
              </a:rPr>
              <a:t>McMurdon</a:t>
            </a:r>
            <a:r>
              <a:rPr lang="en-US" altLang="zh-CN" sz="1600" dirty="0">
                <a:latin typeface="Fakt Pro Nor" pitchFamily="50" charset="0"/>
                <a:cs typeface="Arial" panose="020B0604020202020204" pitchFamily="34" charset="0"/>
              </a:rPr>
              <a:t> area.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kt Pro Nor" pitchFamily="50" charset="0"/>
                <a:ea typeface="黑体" panose="02010609060101010101" pitchFamily="49" charset="-122"/>
                <a:cs typeface="Arial" panose="020B0604020202020204" pitchFamily="34" charset="0"/>
              </a:rPr>
              <a:t>Exploration holes were also drilled further north at Dam site and Mauve Kop.</a:t>
            </a:r>
            <a:endParaRPr lang="en-US" altLang="zh-CN" sz="1600" dirty="0">
              <a:latin typeface="Fakt Pro Nor" pitchFamily="50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9DDD8-BD3F-4E4B-AD5F-D729BAAA8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727" y="505836"/>
            <a:ext cx="3622671" cy="889000"/>
          </a:xfrm>
        </p:spPr>
        <p:txBody>
          <a:bodyPr>
            <a:normAutofit/>
          </a:bodyPr>
          <a:lstStyle/>
          <a:p>
            <a:r>
              <a:rPr lang="en-US" sz="3400" b="1" cap="none" dirty="0">
                <a:ln>
                  <a:noFill/>
                </a:ln>
                <a:solidFill>
                  <a:srgbClr val="000066"/>
                </a:solidFill>
                <a:latin typeface="Fakt Pro Bd" pitchFamily="50" charset="0"/>
              </a:rPr>
              <a:t>EXPLORATION </a:t>
            </a:r>
            <a:endParaRPr lang="en-ZW" sz="3400" dirty="0">
              <a:latin typeface="Fakt Pro Bd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9688"/>
            <a:ext cx="12192001" cy="1245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9BA09-8B36-5D59-0B4F-BC451DCEE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4" y="505836"/>
            <a:ext cx="4280920" cy="60989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3308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988432-C86E-042A-24AD-F4C8AD675B2A}"/>
              </a:ext>
            </a:extLst>
          </p:cNvPr>
          <p:cNvSpPr txBox="1"/>
          <p:nvPr/>
        </p:nvSpPr>
        <p:spPr>
          <a:xfrm>
            <a:off x="5607779" y="454191"/>
            <a:ext cx="57210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Fakt Pro Bd" pitchFamily="50" charset="0"/>
              </a:rPr>
              <a:t>EXPLORATION – </a:t>
            </a:r>
            <a:r>
              <a:rPr lang="en-US" sz="2400" b="1" dirty="0" err="1">
                <a:solidFill>
                  <a:srgbClr val="000066"/>
                </a:solidFill>
                <a:latin typeface="Fakt Pro Bd" pitchFamily="50" charset="0"/>
              </a:rPr>
              <a:t>Bikita</a:t>
            </a:r>
            <a:r>
              <a:rPr lang="en-US" sz="2400" b="1" dirty="0">
                <a:solidFill>
                  <a:srgbClr val="000066"/>
                </a:solidFill>
                <a:latin typeface="Fakt Pro Bd" pitchFamily="50" charset="0"/>
              </a:rPr>
              <a:t> East Diamond Drill Holes and Pit Location</a:t>
            </a:r>
          </a:p>
          <a:p>
            <a:r>
              <a:rPr lang="en-US" sz="2400" b="1" dirty="0">
                <a:solidFill>
                  <a:srgbClr val="000066"/>
                </a:solidFill>
                <a:latin typeface="Fakt Pro Bd" pitchFamily="50" charset="0"/>
              </a:rPr>
              <a:t>Estimated Resource: 65.42 million tons</a:t>
            </a:r>
            <a:endParaRPr lang="en-ZW" sz="2400" dirty="0">
              <a:latin typeface="Fakt Pro Bd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A6CAA-6B35-B938-E3EB-6BC0AEB5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0"/>
            <a:ext cx="4861249" cy="686942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FF97812-0559-3683-C0AF-828DBFE56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6364"/>
              </p:ext>
            </p:extLst>
          </p:nvPr>
        </p:nvGraphicFramePr>
        <p:xfrm>
          <a:off x="98425" y="98425"/>
          <a:ext cx="4044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4044240" imgH="437400" progId="Package">
                  <p:embed/>
                </p:oleObj>
              </mc:Choice>
              <mc:Fallback>
                <p:oleObj name="Packager Shell Object" showAsIcon="1" r:id="rId3" imgW="404424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40449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78BEA9A3-72FA-D363-98E6-9301D1A6E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87766"/>
              </p:ext>
            </p:extLst>
          </p:nvPr>
        </p:nvGraphicFramePr>
        <p:xfrm>
          <a:off x="5648005" y="1675138"/>
          <a:ext cx="5681342" cy="3205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altLang="zh-CN" sz="14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AREA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DDH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m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W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SQI6</a:t>
                      </a:r>
                      <a:endParaRPr kumimoji="0" lang="zh-CN" altLang="en-US" sz="105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altLang="zh-CN" sz="1200" kern="10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156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20565.79</a:t>
                      </a:r>
                      <a:endParaRPr kumimoji="0" lang="zh-CN" altLang="en-US" sz="105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</a:t>
                      </a:r>
                      <a:r>
                        <a:rPr lang="en-US" altLang="zh-CN" sz="12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South of </a:t>
                      </a: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Bikita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South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7014.35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13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Mauve Kop</a:t>
                      </a:r>
                      <a:endParaRPr kumimoji="0" lang="zh-CN" altLang="en-US" sz="105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210.90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148377"/>
                  </a:ext>
                </a:extLst>
              </a:tr>
              <a:tr h="442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Damsite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96.70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176316"/>
                  </a:ext>
                </a:extLst>
              </a:tr>
              <a:tr h="442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5378626"/>
                  </a:ext>
                </a:extLst>
              </a:tr>
              <a:tr h="3790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Cumulative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altLang="zh-CN" sz="1200" kern="100" dirty="0">
                          <a:effectLst/>
                          <a:latin typeface="Arial" panose="020B0604020202020204" pitchFamily="34" charset="0"/>
                          <a:ea typeface="宋体"/>
                          <a:cs typeface="Arial" panose="020B0604020202020204" pitchFamily="34" charset="0"/>
                        </a:rPr>
                        <a:t>205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27887.74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0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1741764"/>
            <a:ext cx="5672528" cy="403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ymail_attachmentIdb630cef1-b6fb-4826-8107-90261988f2d5">
            <a:extLst>
              <a:ext uri="{FF2B5EF4-FFF2-40B4-BE49-F238E27FC236}">
                <a16:creationId xmlns:a16="http://schemas.microsoft.com/office/drawing/2014/main" id="{FFBEBCE8-551E-B2F7-21AF-36307DAD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1741764"/>
            <a:ext cx="5498123" cy="403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CB97B-1B63-9550-9595-2DEDDEC80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ZW" sz="2800" dirty="0"/>
          </a:p>
          <a:p>
            <a:endParaRPr lang="en-ZW" sz="2800" dirty="0"/>
          </a:p>
        </p:txBody>
      </p:sp>
      <p:sp>
        <p:nvSpPr>
          <p:cNvPr id="2" name="Rectangle 1"/>
          <p:cNvSpPr/>
          <p:nvPr/>
        </p:nvSpPr>
        <p:spPr>
          <a:xfrm>
            <a:off x="1887415" y="468923"/>
            <a:ext cx="8991600" cy="94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4000" b="1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Fakt Pro Bd" pitchFamily="50" charset="0"/>
                <a:ea typeface="+mj-ea"/>
                <a:cs typeface="+mj-cs"/>
              </a:rPr>
              <a:t>Existing plant AND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0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A3AB-EF52-CED2-4DC9-83E3449B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40" y="741834"/>
            <a:ext cx="8247568" cy="1016877"/>
          </a:xfrm>
        </p:spPr>
        <p:txBody>
          <a:bodyPr>
            <a:normAutofit fontScale="90000"/>
          </a:bodyPr>
          <a:lstStyle/>
          <a:p>
            <a:r>
              <a:rPr lang="en-ZW" sz="3200" dirty="0">
                <a:latin typeface="Fakt Pro Bd" pitchFamily="50" charset="0"/>
              </a:rPr>
              <a:t>Improvements and Development </a:t>
            </a:r>
            <a:br>
              <a:rPr lang="en-ZW" sz="3200" dirty="0">
                <a:latin typeface="Fakt Pro Bd" pitchFamily="50" charset="0"/>
              </a:rPr>
            </a:br>
            <a:r>
              <a:rPr lang="en-ZW" sz="3200" dirty="0">
                <a:latin typeface="Fakt Pro Bd" pitchFamily="50" charset="0"/>
              </a:rPr>
              <a:t>Mining activity and Old Gravity Separation Plant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319D0-90F9-E49F-6995-74C524B3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325562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W" sz="5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Fakt Pro Bd" pitchFamily="50" charset="0"/>
            </a:endParaRPr>
          </a:p>
          <a:p>
            <a:pPr>
              <a:lnSpc>
                <a:spcPct val="120000"/>
              </a:lnSpc>
            </a:pPr>
            <a:endParaRPr lang="en-ZW" dirty="0">
              <a:latin typeface="Fakt Pro Bd" pitchFamily="50" charset="0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71034BB-43FB-BABD-F5BD-2DE31266F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4017"/>
            <a:ext cx="5157787" cy="2308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sz="1500" dirty="0">
                <a:latin typeface="Fakt Pro Nor" pitchFamily="50" charset="0"/>
              </a:rPr>
              <a:t>Increased production from 500 000tons to 2 000 000tons per month</a:t>
            </a:r>
          </a:p>
          <a:p>
            <a:pPr marL="0" indent="0">
              <a:buNone/>
            </a:pPr>
            <a:r>
              <a:rPr lang="en-ZW" sz="1500" dirty="0">
                <a:latin typeface="Fakt Pro Nor" pitchFamily="50" charset="0"/>
              </a:rPr>
              <a:t>Improved optimised throughput of the old crushing plant by   24% </a:t>
            </a:r>
          </a:p>
          <a:p>
            <a:pPr marL="0" indent="0">
              <a:buNone/>
            </a:pPr>
            <a:r>
              <a:rPr lang="en-ZW" sz="1500" dirty="0">
                <a:latin typeface="Fakt Pro Nor" pitchFamily="50" charset="0"/>
              </a:rPr>
              <a:t>Increased DMS throughput from &lt;70tph to &gt;100tph)</a:t>
            </a:r>
          </a:p>
          <a:p>
            <a:pPr marL="0" indent="0">
              <a:buNone/>
            </a:pPr>
            <a:r>
              <a:rPr lang="en-ZW" sz="1500" dirty="0">
                <a:latin typeface="Fakt Pro Nor" pitchFamily="50" charset="0"/>
              </a:rPr>
              <a:t>Recovery of low quality ores and tailings</a:t>
            </a:r>
          </a:p>
          <a:p>
            <a:pPr marL="0" indent="0">
              <a:buNone/>
            </a:pPr>
            <a:r>
              <a:rPr lang="en-ZW" sz="1500" dirty="0">
                <a:latin typeface="Fakt Pro Nor" pitchFamily="50" charset="0"/>
              </a:rPr>
              <a:t>Equipment modifications and improved maintenance systems</a:t>
            </a:r>
          </a:p>
          <a:p>
            <a:endParaRPr lang="en-ZW" sz="1500" dirty="0">
              <a:latin typeface="Fakt Pro Nor" pitchFamily="50" charset="0"/>
            </a:endParaRPr>
          </a:p>
          <a:p>
            <a:pPr marL="0" indent="0">
              <a:buNone/>
            </a:pPr>
            <a:endParaRPr lang="en-ZW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9C74BD-63B2-9D7A-4167-3C95B74F3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7461" y="2505075"/>
            <a:ext cx="5497927" cy="3684588"/>
          </a:xfrm>
        </p:spPr>
        <p:txBody>
          <a:bodyPr>
            <a:normAutofit/>
          </a:bodyPr>
          <a:lstStyle/>
          <a:p>
            <a:endParaRPr lang="en-ZW" dirty="0"/>
          </a:p>
          <a:p>
            <a:pPr lvl="1"/>
            <a:endParaRPr lang="en-ZW" dirty="0"/>
          </a:p>
          <a:p>
            <a:endParaRPr lang="en-ZW" dirty="0"/>
          </a:p>
          <a:p>
            <a:endParaRPr lang="en-ZW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029ABA2-C123-22E4-8C92-467262255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196767"/>
              </p:ext>
            </p:extLst>
          </p:nvPr>
        </p:nvGraphicFramePr>
        <p:xfrm>
          <a:off x="6466573" y="1853075"/>
          <a:ext cx="2154711" cy="377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E64EEA4-8ECC-48E5-2000-61A7DB94A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683326"/>
              </p:ext>
            </p:extLst>
          </p:nvPr>
        </p:nvGraphicFramePr>
        <p:xfrm>
          <a:off x="9195029" y="1853076"/>
          <a:ext cx="2491717" cy="377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277"/>
            <a:ext cx="12192001" cy="1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9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58A-692C-6EE0-102A-FF18ED84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29" y="523187"/>
            <a:ext cx="10515600" cy="776779"/>
          </a:xfrm>
        </p:spPr>
        <p:txBody>
          <a:bodyPr>
            <a:normAutofit/>
          </a:bodyPr>
          <a:lstStyle/>
          <a:p>
            <a:pPr algn="ctr"/>
            <a:r>
              <a:rPr lang="en-ZW" sz="4000" b="1" dirty="0">
                <a:latin typeface="Fakt Pro Bd" pitchFamily="50" charset="0"/>
              </a:rPr>
              <a:t>New Gravity Separation Plant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F2EEB-A9D1-5133-C7C6-D523579F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1181" y="1578485"/>
            <a:ext cx="4754880" cy="2853808"/>
          </a:xfrm>
        </p:spPr>
        <p:txBody>
          <a:bodyPr/>
          <a:lstStyle/>
          <a:p>
            <a:r>
              <a:rPr lang="en-ZW" sz="1400" dirty="0">
                <a:latin typeface="Fakt Pro Nor" pitchFamily="50" charset="0"/>
              </a:rPr>
              <a:t>Crushing Capacity : 200tph</a:t>
            </a:r>
          </a:p>
          <a:p>
            <a:r>
              <a:rPr lang="en-ZW" sz="1400" dirty="0">
                <a:latin typeface="Fakt Pro Nor" pitchFamily="50" charset="0"/>
              </a:rPr>
              <a:t>Feed size range : +0.300mm (To gain 10 to 15% yield margin increase ,against Old plants which cuts at 0.850mm )</a:t>
            </a:r>
          </a:p>
          <a:p>
            <a:r>
              <a:rPr lang="en-ZW" sz="1400" dirty="0">
                <a:latin typeface="Fakt Pro Nor" pitchFamily="50" charset="0"/>
              </a:rPr>
              <a:t>Production : 480,000TPA</a:t>
            </a:r>
          </a:p>
          <a:p>
            <a:r>
              <a:rPr lang="en-ZW" sz="1400" dirty="0">
                <a:latin typeface="Fakt Pro Nor" pitchFamily="50" charset="0"/>
              </a:rPr>
              <a:t>Project Status</a:t>
            </a:r>
          </a:p>
          <a:p>
            <a:pPr lvl="1"/>
            <a:r>
              <a:rPr lang="en-ZW" sz="1400" dirty="0">
                <a:latin typeface="Fakt Pro Nor" pitchFamily="50" charset="0"/>
              </a:rPr>
              <a:t>Crushing section 100% complete- (Test runs in progress)</a:t>
            </a:r>
          </a:p>
          <a:p>
            <a:pPr lvl="1"/>
            <a:r>
              <a:rPr lang="en-ZW" sz="1400" dirty="0">
                <a:latin typeface="Fakt Pro Nor" pitchFamily="50" charset="0"/>
              </a:rPr>
              <a:t> 95% complete</a:t>
            </a:r>
          </a:p>
          <a:p>
            <a:pPr lvl="1"/>
            <a:r>
              <a:rPr lang="en-ZW" sz="1400" dirty="0">
                <a:latin typeface="Fakt Pro Nor" pitchFamily="50" charset="0"/>
              </a:rPr>
              <a:t> ETC – July 2023</a:t>
            </a:r>
          </a:p>
          <a:p>
            <a:endParaRPr lang="en-ZW" dirty="0"/>
          </a:p>
          <a:p>
            <a:endParaRPr lang="en-ZW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6CCCF-6013-47A5-6901-673527A02CB2}"/>
              </a:ext>
            </a:extLst>
          </p:cNvPr>
          <p:cNvSpPr/>
          <p:nvPr/>
        </p:nvSpPr>
        <p:spPr>
          <a:xfrm>
            <a:off x="988037" y="1523983"/>
            <a:ext cx="2883877" cy="689317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15E52-3B24-FE0D-F0DA-04753E94AE7E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1F91E-9395-4F9C-BAE8-6CD88F4D3B56}"/>
              </a:ext>
            </a:extLst>
          </p:cNvPr>
          <p:cNvSpPr txBox="1"/>
          <p:nvPr/>
        </p:nvSpPr>
        <p:spPr>
          <a:xfrm>
            <a:off x="1265872" y="1523983"/>
            <a:ext cx="270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Fakt Pro Bd" pitchFamily="50" charset="0"/>
              </a:rPr>
              <a:t>New Crushing Circuit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30F860-F5BE-4226-7DE0-D59A1ACDA052}"/>
              </a:ext>
            </a:extLst>
          </p:cNvPr>
          <p:cNvSpPr/>
          <p:nvPr/>
        </p:nvSpPr>
        <p:spPr>
          <a:xfrm>
            <a:off x="1052513" y="2882862"/>
            <a:ext cx="2819401" cy="998807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57C650-1655-2DE4-C2FF-FF98DEBC20CD}"/>
              </a:ext>
            </a:extLst>
          </p:cNvPr>
          <p:cNvSpPr txBox="1"/>
          <p:nvPr/>
        </p:nvSpPr>
        <p:spPr>
          <a:xfrm>
            <a:off x="1213118" y="2958339"/>
            <a:ext cx="243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Fakt Pro Bd" pitchFamily="50" charset="0"/>
              </a:rPr>
              <a:t>DMS Circuit (3,4 ,5,6 and 7 subunits)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EF5E4-5730-AC4C-F45D-7C30F8D4759D}"/>
              </a:ext>
            </a:extLst>
          </p:cNvPr>
          <p:cNvSpPr/>
          <p:nvPr/>
        </p:nvSpPr>
        <p:spPr>
          <a:xfrm>
            <a:off x="1015585" y="4483290"/>
            <a:ext cx="2893256" cy="101579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D53DC-C5D4-DAD0-A265-4641E3D43DB1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F7F4F7-8ABE-AB94-E96F-729B429F0C59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FD17E-5981-3365-7FE5-F35EC0E0D78B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5EBA7F-CA89-292B-D3A7-BEFB44309EF2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5B3D4B-3DA5-BB4C-B22C-A4F345984306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7CCDB-7873-08BC-D487-83E53FE91360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66E73B-F334-E84D-90E2-7672112CC73D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AB8224-5418-F7B2-5728-A1C70CFA6AA4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0BD931-EF7D-A851-902B-99031F082077}"/>
              </a:ext>
            </a:extLst>
          </p:cNvPr>
          <p:cNvSpPr txBox="1"/>
          <p:nvPr/>
        </p:nvSpPr>
        <p:spPr>
          <a:xfrm>
            <a:off x="1155674" y="4668020"/>
            <a:ext cx="261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>
                <a:latin typeface="Fakt Pro Bd" pitchFamily="50" charset="0"/>
              </a:rPr>
              <a:t>Expanded tailings handling system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AE691DF-CD1E-06AC-6235-AC90326E875C}"/>
              </a:ext>
            </a:extLst>
          </p:cNvPr>
          <p:cNvSpPr/>
          <p:nvPr/>
        </p:nvSpPr>
        <p:spPr>
          <a:xfrm>
            <a:off x="2243575" y="2296927"/>
            <a:ext cx="186397" cy="401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0057095-EDD3-E4B8-25B8-78F98CBB9964}"/>
              </a:ext>
            </a:extLst>
          </p:cNvPr>
          <p:cNvSpPr/>
          <p:nvPr/>
        </p:nvSpPr>
        <p:spPr>
          <a:xfrm>
            <a:off x="2243576" y="4045724"/>
            <a:ext cx="186397" cy="359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277"/>
            <a:ext cx="12192001" cy="1245085"/>
          </a:xfrm>
          <a:prstGeom prst="rect">
            <a:avLst/>
          </a:prstGeom>
        </p:spPr>
      </p:pic>
      <p:pic>
        <p:nvPicPr>
          <p:cNvPr id="3" name="Picture 2" descr="A picture containing ground, outdoor, sky, building&#10;&#10;Description automatically generated">
            <a:extLst>
              <a:ext uri="{FF2B5EF4-FFF2-40B4-BE49-F238E27FC236}">
                <a16:creationId xmlns:a16="http://schemas.microsoft.com/office/drawing/2014/main" id="{A0C942E4-FDA4-55BD-3334-5A1B3F937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4"/>
          <a:stretch/>
        </p:blipFill>
        <p:spPr>
          <a:xfrm>
            <a:off x="8816138" y="3646026"/>
            <a:ext cx="2964890" cy="1853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81627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33250</TotalTime>
  <Words>983</Words>
  <Application>Microsoft Office PowerPoint</Application>
  <PresentationFormat>Widescreen</PresentationFormat>
  <Paragraphs>163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Century Gothic</vt:lpstr>
      <vt:lpstr>Fakt Pro Bd</vt:lpstr>
      <vt:lpstr>Fakt Pro Nor</vt:lpstr>
      <vt:lpstr>Tw Cen MT</vt:lpstr>
      <vt:lpstr>Tw Cen MT Condensed</vt:lpstr>
      <vt:lpstr>Wingdings</vt:lpstr>
      <vt:lpstr>Wingdings 3</vt:lpstr>
      <vt:lpstr>Integral</vt:lpstr>
      <vt:lpstr>Packager Shell Object</vt:lpstr>
      <vt:lpstr>Bikita minerals Project overview</vt:lpstr>
      <vt:lpstr>BIKITA MINE LOCALITY MAP</vt:lpstr>
      <vt:lpstr>Bikita Minerals </vt:lpstr>
      <vt:lpstr>GEOLOGY PRESENTATION</vt:lpstr>
      <vt:lpstr>EXPLORATION </vt:lpstr>
      <vt:lpstr>PowerPoint Presentation</vt:lpstr>
      <vt:lpstr>PowerPoint Presentation</vt:lpstr>
      <vt:lpstr>Improvements and Development  Mining activity and Old Gravity Separation Plant</vt:lpstr>
      <vt:lpstr>New Gravity Separation Plant</vt:lpstr>
      <vt:lpstr>New Spodumene Project (Flotation Separation Plant)</vt:lpstr>
      <vt:lpstr>Smelter Plant</vt:lpstr>
      <vt:lpstr>Production and Projections </vt:lpstr>
      <vt:lpstr>EXPECTED REVENUE</vt:lpstr>
      <vt:lpstr>Corporate citizenship</vt:lpstr>
      <vt:lpstr>Corporate citizenship(continued)</vt:lpstr>
      <vt:lpstr>Conclusion</vt:lpstr>
      <vt:lpstr>(Thank you) 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Clifford's rule applies and diamondiferous kimberlites only occur on thick cratons –  Why is Venetia kimberlite diamondiferous?</dc:title>
  <dc:creator>Andrew Gogodo</dc:creator>
  <cp:lastModifiedBy>Info</cp:lastModifiedBy>
  <cp:revision>195</cp:revision>
  <dcterms:created xsi:type="dcterms:W3CDTF">2018-02-16T10:28:25Z</dcterms:created>
  <dcterms:modified xsi:type="dcterms:W3CDTF">2023-05-30T17:05:53Z</dcterms:modified>
</cp:coreProperties>
</file>