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6" r:id="rId10"/>
    <p:sldId id="267" r:id="rId11"/>
    <p:sldId id="268" r:id="rId12"/>
    <p:sldId id="269" r:id="rId13"/>
    <p:sldId id="270" r:id="rId14"/>
    <p:sldId id="264" r:id="rId15"/>
    <p:sldId id="26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94"/>
  </p:normalViewPr>
  <p:slideViewPr>
    <p:cSldViewPr snapToGrid="0">
      <p:cViewPr varScale="1">
        <p:scale>
          <a:sx n="121" d="100"/>
          <a:sy n="121" d="100"/>
        </p:scale>
        <p:origin x="7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56B887-F7C4-4D8A-A693-3DD078607731}" type="datetimeFigureOut">
              <a:rPr lang="en-ZW" smtClean="0"/>
              <a:t>28/5/2023</a:t>
            </a:fld>
            <a:endParaRPr lang="en-ZW"/>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4AE737-262F-4DC2-8F6C-129D8F4B708F}" type="slidenum">
              <a:rPr lang="en-ZW" smtClean="0"/>
              <a:t>‹#›</a:t>
            </a:fld>
            <a:endParaRPr lang="en-ZW"/>
          </a:p>
        </p:txBody>
      </p:sp>
    </p:spTree>
    <p:extLst>
      <p:ext uri="{BB962C8B-B14F-4D97-AF65-F5344CB8AC3E}">
        <p14:creationId xmlns:p14="http://schemas.microsoft.com/office/powerpoint/2010/main" val="2777672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544AE737-262F-4DC2-8F6C-129D8F4B708F}" type="slidenum">
              <a:rPr lang="en-ZW" smtClean="0"/>
              <a:t>3</a:t>
            </a:fld>
            <a:endParaRPr lang="en-ZW"/>
          </a:p>
        </p:txBody>
      </p:sp>
    </p:spTree>
    <p:extLst>
      <p:ext uri="{BB962C8B-B14F-4D97-AF65-F5344CB8AC3E}">
        <p14:creationId xmlns:p14="http://schemas.microsoft.com/office/powerpoint/2010/main" val="31805634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W" dirty="0"/>
          </a:p>
        </p:txBody>
      </p:sp>
      <p:sp>
        <p:nvSpPr>
          <p:cNvPr id="4" name="Slide Number Placeholder 3"/>
          <p:cNvSpPr>
            <a:spLocks noGrp="1"/>
          </p:cNvSpPr>
          <p:nvPr>
            <p:ph type="sldNum" sz="quarter" idx="5"/>
          </p:nvPr>
        </p:nvSpPr>
        <p:spPr/>
        <p:txBody>
          <a:bodyPr/>
          <a:lstStyle/>
          <a:p>
            <a:fld id="{544AE737-262F-4DC2-8F6C-129D8F4B708F}" type="slidenum">
              <a:rPr lang="en-ZW" smtClean="0"/>
              <a:t>6</a:t>
            </a:fld>
            <a:endParaRPr lang="en-ZW"/>
          </a:p>
        </p:txBody>
      </p:sp>
    </p:spTree>
    <p:extLst>
      <p:ext uri="{BB962C8B-B14F-4D97-AF65-F5344CB8AC3E}">
        <p14:creationId xmlns:p14="http://schemas.microsoft.com/office/powerpoint/2010/main" val="2387788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FFA6B-0C94-EB46-0FA8-DAC806FC16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W"/>
          </a:p>
        </p:txBody>
      </p:sp>
      <p:sp>
        <p:nvSpPr>
          <p:cNvPr id="3" name="Subtitle 2">
            <a:extLst>
              <a:ext uri="{FF2B5EF4-FFF2-40B4-BE49-F238E27FC236}">
                <a16:creationId xmlns:a16="http://schemas.microsoft.com/office/drawing/2014/main" id="{2EE6D4EF-0147-C8EA-60ED-BE46B789AA2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W"/>
          </a:p>
        </p:txBody>
      </p:sp>
      <p:sp>
        <p:nvSpPr>
          <p:cNvPr id="4" name="Date Placeholder 3">
            <a:extLst>
              <a:ext uri="{FF2B5EF4-FFF2-40B4-BE49-F238E27FC236}">
                <a16:creationId xmlns:a16="http://schemas.microsoft.com/office/drawing/2014/main" id="{94177F56-601F-B462-8AAA-E3E8135BC609}"/>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5" name="Footer Placeholder 4">
            <a:extLst>
              <a:ext uri="{FF2B5EF4-FFF2-40B4-BE49-F238E27FC236}">
                <a16:creationId xmlns:a16="http://schemas.microsoft.com/office/drawing/2014/main" id="{78FE8CF1-118C-26C3-1F9D-A2C29B59F909}"/>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C76D2176-C165-2908-6EC4-94B0CAFCDF72}"/>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8451578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E74D05-3ACF-2EDA-E72A-85C8CA1C46A4}"/>
              </a:ext>
            </a:extLst>
          </p:cNvPr>
          <p:cNvSpPr>
            <a:spLocks noGrp="1"/>
          </p:cNvSpPr>
          <p:nvPr>
            <p:ph type="title"/>
          </p:nvPr>
        </p:nvSpPr>
        <p:spPr/>
        <p:txBody>
          <a:bodyPr/>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8C5D545A-E9C3-EB0C-7BDE-5040D4EBD9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8DD9ACEF-0B17-AB1D-D1D0-C98FE10B84A3}"/>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5" name="Footer Placeholder 4">
            <a:extLst>
              <a:ext uri="{FF2B5EF4-FFF2-40B4-BE49-F238E27FC236}">
                <a16:creationId xmlns:a16="http://schemas.microsoft.com/office/drawing/2014/main" id="{321945F3-56DD-E1D6-810F-53898F610463}"/>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EDD9269F-D3CD-FCD5-4BED-C80A718AE354}"/>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3423490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9B7A2C-663C-6321-9A17-DD97E111E5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W"/>
          </a:p>
        </p:txBody>
      </p:sp>
      <p:sp>
        <p:nvSpPr>
          <p:cNvPr id="3" name="Vertical Text Placeholder 2">
            <a:extLst>
              <a:ext uri="{FF2B5EF4-FFF2-40B4-BE49-F238E27FC236}">
                <a16:creationId xmlns:a16="http://schemas.microsoft.com/office/drawing/2014/main" id="{A767D1F4-1F8B-45D3-C3F5-720609126DD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8F65945F-3415-048D-549E-6B3BDC4960B9}"/>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5" name="Footer Placeholder 4">
            <a:extLst>
              <a:ext uri="{FF2B5EF4-FFF2-40B4-BE49-F238E27FC236}">
                <a16:creationId xmlns:a16="http://schemas.microsoft.com/office/drawing/2014/main" id="{A81FEAE9-10E9-C6CB-0211-D077C8C40E35}"/>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5C71BBF3-D765-BF86-6F8E-BCC0854F7794}"/>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3707921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A5280-A8BB-D508-83A0-5B21079F6EA4}"/>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4A0E35BF-D184-E059-FCE8-6692D1F946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C1A9E1C6-9E21-B577-6B95-9F360373D11A}"/>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5" name="Footer Placeholder 4">
            <a:extLst>
              <a:ext uri="{FF2B5EF4-FFF2-40B4-BE49-F238E27FC236}">
                <a16:creationId xmlns:a16="http://schemas.microsoft.com/office/drawing/2014/main" id="{9EDDA62F-E936-DF5D-1B43-57A34039F073}"/>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01136863-697F-6D8F-36EB-2A3AFDBD998A}"/>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14917309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4BC3A-F591-1F49-1EDC-28AC8D9B42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W"/>
          </a:p>
        </p:txBody>
      </p:sp>
      <p:sp>
        <p:nvSpPr>
          <p:cNvPr id="3" name="Text Placeholder 2">
            <a:extLst>
              <a:ext uri="{FF2B5EF4-FFF2-40B4-BE49-F238E27FC236}">
                <a16:creationId xmlns:a16="http://schemas.microsoft.com/office/drawing/2014/main" id="{1D15FBCD-F79D-D567-5322-7C5D568DF5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FB9845-A9F8-E06C-EB30-80FF5D7FBAB3}"/>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5" name="Footer Placeholder 4">
            <a:extLst>
              <a:ext uri="{FF2B5EF4-FFF2-40B4-BE49-F238E27FC236}">
                <a16:creationId xmlns:a16="http://schemas.microsoft.com/office/drawing/2014/main" id="{A6460587-E045-22E7-7017-145D23833F0A}"/>
              </a:ext>
            </a:extLst>
          </p:cNvPr>
          <p:cNvSpPr>
            <a:spLocks noGrp="1"/>
          </p:cNvSpPr>
          <p:nvPr>
            <p:ph type="ftr" sz="quarter" idx="11"/>
          </p:nvPr>
        </p:nvSpPr>
        <p:spPr/>
        <p:txBody>
          <a:bodyPr/>
          <a:lstStyle/>
          <a:p>
            <a:endParaRPr lang="en-ZW"/>
          </a:p>
        </p:txBody>
      </p:sp>
      <p:sp>
        <p:nvSpPr>
          <p:cNvPr id="6" name="Slide Number Placeholder 5">
            <a:extLst>
              <a:ext uri="{FF2B5EF4-FFF2-40B4-BE49-F238E27FC236}">
                <a16:creationId xmlns:a16="http://schemas.microsoft.com/office/drawing/2014/main" id="{466A3D86-4687-3AA9-86C3-707A09394F5C}"/>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997767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E870D-4987-D77D-FE8C-5BB302F0C5B6}"/>
              </a:ext>
            </a:extLst>
          </p:cNvPr>
          <p:cNvSpPr>
            <a:spLocks noGrp="1"/>
          </p:cNvSpPr>
          <p:nvPr>
            <p:ph type="title"/>
          </p:nvPr>
        </p:nvSpPr>
        <p:spPr/>
        <p:txBody>
          <a:bodyPr/>
          <a:lstStyle/>
          <a:p>
            <a:r>
              <a:rPr lang="en-US"/>
              <a:t>Click to edit Master title style</a:t>
            </a:r>
            <a:endParaRPr lang="en-ZW"/>
          </a:p>
        </p:txBody>
      </p:sp>
      <p:sp>
        <p:nvSpPr>
          <p:cNvPr id="3" name="Content Placeholder 2">
            <a:extLst>
              <a:ext uri="{FF2B5EF4-FFF2-40B4-BE49-F238E27FC236}">
                <a16:creationId xmlns:a16="http://schemas.microsoft.com/office/drawing/2014/main" id="{28B4C67D-7371-FAAA-DCD1-5A26B37B70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Content Placeholder 3">
            <a:extLst>
              <a:ext uri="{FF2B5EF4-FFF2-40B4-BE49-F238E27FC236}">
                <a16:creationId xmlns:a16="http://schemas.microsoft.com/office/drawing/2014/main" id="{31241BBC-67AE-B148-BE7E-E338C84B5A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Date Placeholder 4">
            <a:extLst>
              <a:ext uri="{FF2B5EF4-FFF2-40B4-BE49-F238E27FC236}">
                <a16:creationId xmlns:a16="http://schemas.microsoft.com/office/drawing/2014/main" id="{2758B165-6574-41B8-A94A-B7334D3ED896}"/>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6" name="Footer Placeholder 5">
            <a:extLst>
              <a:ext uri="{FF2B5EF4-FFF2-40B4-BE49-F238E27FC236}">
                <a16:creationId xmlns:a16="http://schemas.microsoft.com/office/drawing/2014/main" id="{49FB7C6A-4E5B-F1EC-4579-D58F3DC44840}"/>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A855828B-04FA-22CA-3BEF-14648C158431}"/>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1403215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6511D-200A-66B9-AE5A-254A6009AE32}"/>
              </a:ext>
            </a:extLst>
          </p:cNvPr>
          <p:cNvSpPr>
            <a:spLocks noGrp="1"/>
          </p:cNvSpPr>
          <p:nvPr>
            <p:ph type="title"/>
          </p:nvPr>
        </p:nvSpPr>
        <p:spPr>
          <a:xfrm>
            <a:off x="839788" y="365125"/>
            <a:ext cx="10515600" cy="1325563"/>
          </a:xfrm>
        </p:spPr>
        <p:txBody>
          <a:bodyPr/>
          <a:lstStyle/>
          <a:p>
            <a:r>
              <a:rPr lang="en-US"/>
              <a:t>Click to edit Master title style</a:t>
            </a:r>
            <a:endParaRPr lang="en-ZW"/>
          </a:p>
        </p:txBody>
      </p:sp>
      <p:sp>
        <p:nvSpPr>
          <p:cNvPr id="3" name="Text Placeholder 2">
            <a:extLst>
              <a:ext uri="{FF2B5EF4-FFF2-40B4-BE49-F238E27FC236}">
                <a16:creationId xmlns:a16="http://schemas.microsoft.com/office/drawing/2014/main" id="{4C307393-C1B0-0BAF-09F2-019C65CE68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5AC186-8DF3-02CD-857A-618B225E6D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5" name="Text Placeholder 4">
            <a:extLst>
              <a:ext uri="{FF2B5EF4-FFF2-40B4-BE49-F238E27FC236}">
                <a16:creationId xmlns:a16="http://schemas.microsoft.com/office/drawing/2014/main" id="{6FFE5BCF-82AD-E13C-6786-B6C07913F79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52ED70-93B4-54AE-5983-70DE0EECCB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7" name="Date Placeholder 6">
            <a:extLst>
              <a:ext uri="{FF2B5EF4-FFF2-40B4-BE49-F238E27FC236}">
                <a16:creationId xmlns:a16="http://schemas.microsoft.com/office/drawing/2014/main" id="{5C8D112C-8CF4-8C87-D668-A3AA957FC43B}"/>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8" name="Footer Placeholder 7">
            <a:extLst>
              <a:ext uri="{FF2B5EF4-FFF2-40B4-BE49-F238E27FC236}">
                <a16:creationId xmlns:a16="http://schemas.microsoft.com/office/drawing/2014/main" id="{41590302-C20F-56D3-F18A-7B45FE2A8D20}"/>
              </a:ext>
            </a:extLst>
          </p:cNvPr>
          <p:cNvSpPr>
            <a:spLocks noGrp="1"/>
          </p:cNvSpPr>
          <p:nvPr>
            <p:ph type="ftr" sz="quarter" idx="11"/>
          </p:nvPr>
        </p:nvSpPr>
        <p:spPr/>
        <p:txBody>
          <a:bodyPr/>
          <a:lstStyle/>
          <a:p>
            <a:endParaRPr lang="en-ZW"/>
          </a:p>
        </p:txBody>
      </p:sp>
      <p:sp>
        <p:nvSpPr>
          <p:cNvPr id="9" name="Slide Number Placeholder 8">
            <a:extLst>
              <a:ext uri="{FF2B5EF4-FFF2-40B4-BE49-F238E27FC236}">
                <a16:creationId xmlns:a16="http://schemas.microsoft.com/office/drawing/2014/main" id="{F5BBB130-6B40-8205-C11A-628EE57BB450}"/>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3712400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E40F3-120A-D0E0-7C22-9053083FE717}"/>
              </a:ext>
            </a:extLst>
          </p:cNvPr>
          <p:cNvSpPr>
            <a:spLocks noGrp="1"/>
          </p:cNvSpPr>
          <p:nvPr>
            <p:ph type="title"/>
          </p:nvPr>
        </p:nvSpPr>
        <p:spPr/>
        <p:txBody>
          <a:bodyPr/>
          <a:lstStyle/>
          <a:p>
            <a:r>
              <a:rPr lang="en-US"/>
              <a:t>Click to edit Master title style</a:t>
            </a:r>
            <a:endParaRPr lang="en-ZW"/>
          </a:p>
        </p:txBody>
      </p:sp>
      <p:sp>
        <p:nvSpPr>
          <p:cNvPr id="3" name="Date Placeholder 2">
            <a:extLst>
              <a:ext uri="{FF2B5EF4-FFF2-40B4-BE49-F238E27FC236}">
                <a16:creationId xmlns:a16="http://schemas.microsoft.com/office/drawing/2014/main" id="{20F6B142-A11D-881C-C3E3-80C2F20059A8}"/>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4" name="Footer Placeholder 3">
            <a:extLst>
              <a:ext uri="{FF2B5EF4-FFF2-40B4-BE49-F238E27FC236}">
                <a16:creationId xmlns:a16="http://schemas.microsoft.com/office/drawing/2014/main" id="{4F156D09-F783-02D7-4F8E-6E3E2CE86F44}"/>
              </a:ext>
            </a:extLst>
          </p:cNvPr>
          <p:cNvSpPr>
            <a:spLocks noGrp="1"/>
          </p:cNvSpPr>
          <p:nvPr>
            <p:ph type="ftr" sz="quarter" idx="11"/>
          </p:nvPr>
        </p:nvSpPr>
        <p:spPr/>
        <p:txBody>
          <a:bodyPr/>
          <a:lstStyle/>
          <a:p>
            <a:endParaRPr lang="en-ZW"/>
          </a:p>
        </p:txBody>
      </p:sp>
      <p:sp>
        <p:nvSpPr>
          <p:cNvPr id="5" name="Slide Number Placeholder 4">
            <a:extLst>
              <a:ext uri="{FF2B5EF4-FFF2-40B4-BE49-F238E27FC236}">
                <a16:creationId xmlns:a16="http://schemas.microsoft.com/office/drawing/2014/main" id="{606B77EB-D508-AAB2-25C0-F790A66107F8}"/>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16303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95ABB54-811D-DEF6-0620-0359F4E96810}"/>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3" name="Footer Placeholder 2">
            <a:extLst>
              <a:ext uri="{FF2B5EF4-FFF2-40B4-BE49-F238E27FC236}">
                <a16:creationId xmlns:a16="http://schemas.microsoft.com/office/drawing/2014/main" id="{6425FBB5-950D-DB7D-DA67-8B98BE35A8FD}"/>
              </a:ext>
            </a:extLst>
          </p:cNvPr>
          <p:cNvSpPr>
            <a:spLocks noGrp="1"/>
          </p:cNvSpPr>
          <p:nvPr>
            <p:ph type="ftr" sz="quarter" idx="11"/>
          </p:nvPr>
        </p:nvSpPr>
        <p:spPr/>
        <p:txBody>
          <a:bodyPr/>
          <a:lstStyle/>
          <a:p>
            <a:endParaRPr lang="en-ZW"/>
          </a:p>
        </p:txBody>
      </p:sp>
      <p:sp>
        <p:nvSpPr>
          <p:cNvPr id="4" name="Slide Number Placeholder 3">
            <a:extLst>
              <a:ext uri="{FF2B5EF4-FFF2-40B4-BE49-F238E27FC236}">
                <a16:creationId xmlns:a16="http://schemas.microsoft.com/office/drawing/2014/main" id="{F17CB023-6A41-2F2F-3236-8293D415177D}"/>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346083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C1C05-B75B-1421-2F2A-9B9D172A1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Content Placeholder 2">
            <a:extLst>
              <a:ext uri="{FF2B5EF4-FFF2-40B4-BE49-F238E27FC236}">
                <a16:creationId xmlns:a16="http://schemas.microsoft.com/office/drawing/2014/main" id="{1A182C62-3415-A684-C4BC-646ADD5722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Text Placeholder 3">
            <a:extLst>
              <a:ext uri="{FF2B5EF4-FFF2-40B4-BE49-F238E27FC236}">
                <a16:creationId xmlns:a16="http://schemas.microsoft.com/office/drawing/2014/main" id="{ED31130F-012C-5BF5-FC25-3D34862761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F80637-C4BE-8CDF-F5CD-C3FB33828CAE}"/>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6" name="Footer Placeholder 5">
            <a:extLst>
              <a:ext uri="{FF2B5EF4-FFF2-40B4-BE49-F238E27FC236}">
                <a16:creationId xmlns:a16="http://schemas.microsoft.com/office/drawing/2014/main" id="{E2B1C174-8A13-1E20-1139-721D6AACDD0F}"/>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81B557A5-39BB-4484-4D03-3F2DD0E59B13}"/>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2461751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A1B68-7721-EE11-3BC6-880C8C20D01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W"/>
          </a:p>
        </p:txBody>
      </p:sp>
      <p:sp>
        <p:nvSpPr>
          <p:cNvPr id="3" name="Picture Placeholder 2">
            <a:extLst>
              <a:ext uri="{FF2B5EF4-FFF2-40B4-BE49-F238E27FC236}">
                <a16:creationId xmlns:a16="http://schemas.microsoft.com/office/drawing/2014/main" id="{6756B030-D2D7-BCBF-4659-651E7FD424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a:extLst>
              <a:ext uri="{FF2B5EF4-FFF2-40B4-BE49-F238E27FC236}">
                <a16:creationId xmlns:a16="http://schemas.microsoft.com/office/drawing/2014/main" id="{F415FC18-58DF-AEDB-FFB6-CAC918829F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FE0E2E-2382-278C-EF76-4530B9ACEC88}"/>
              </a:ext>
            </a:extLst>
          </p:cNvPr>
          <p:cNvSpPr>
            <a:spLocks noGrp="1"/>
          </p:cNvSpPr>
          <p:nvPr>
            <p:ph type="dt" sz="half" idx="10"/>
          </p:nvPr>
        </p:nvSpPr>
        <p:spPr/>
        <p:txBody>
          <a:bodyPr/>
          <a:lstStyle/>
          <a:p>
            <a:fld id="{611396A1-B54D-40D5-92B2-73234401CD40}" type="datetimeFigureOut">
              <a:rPr lang="en-ZW" smtClean="0"/>
              <a:t>28/5/2023</a:t>
            </a:fld>
            <a:endParaRPr lang="en-ZW"/>
          </a:p>
        </p:txBody>
      </p:sp>
      <p:sp>
        <p:nvSpPr>
          <p:cNvPr id="6" name="Footer Placeholder 5">
            <a:extLst>
              <a:ext uri="{FF2B5EF4-FFF2-40B4-BE49-F238E27FC236}">
                <a16:creationId xmlns:a16="http://schemas.microsoft.com/office/drawing/2014/main" id="{B39452EB-932E-7775-49AB-964B95B8223B}"/>
              </a:ext>
            </a:extLst>
          </p:cNvPr>
          <p:cNvSpPr>
            <a:spLocks noGrp="1"/>
          </p:cNvSpPr>
          <p:nvPr>
            <p:ph type="ftr" sz="quarter" idx="11"/>
          </p:nvPr>
        </p:nvSpPr>
        <p:spPr/>
        <p:txBody>
          <a:bodyPr/>
          <a:lstStyle/>
          <a:p>
            <a:endParaRPr lang="en-ZW"/>
          </a:p>
        </p:txBody>
      </p:sp>
      <p:sp>
        <p:nvSpPr>
          <p:cNvPr id="7" name="Slide Number Placeholder 6">
            <a:extLst>
              <a:ext uri="{FF2B5EF4-FFF2-40B4-BE49-F238E27FC236}">
                <a16:creationId xmlns:a16="http://schemas.microsoft.com/office/drawing/2014/main" id="{8E38DF79-90EA-AAFB-06CC-B401C1911053}"/>
              </a:ext>
            </a:extLst>
          </p:cNvPr>
          <p:cNvSpPr>
            <a:spLocks noGrp="1"/>
          </p:cNvSpPr>
          <p:nvPr>
            <p:ph type="sldNum" sz="quarter" idx="12"/>
          </p:nvPr>
        </p:nvSpPr>
        <p:spPr/>
        <p:txBody>
          <a:bodyPr/>
          <a:lstStyle/>
          <a:p>
            <a:fld id="{76CA7300-F376-4734-BF41-EC272497128F}" type="slidenum">
              <a:rPr lang="en-ZW" smtClean="0"/>
              <a:t>‹#›</a:t>
            </a:fld>
            <a:endParaRPr lang="en-ZW"/>
          </a:p>
        </p:txBody>
      </p:sp>
    </p:spTree>
    <p:extLst>
      <p:ext uri="{BB962C8B-B14F-4D97-AF65-F5344CB8AC3E}">
        <p14:creationId xmlns:p14="http://schemas.microsoft.com/office/powerpoint/2010/main" val="411445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BD6AE8-63E0-0394-2E1B-31AF5A16BE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W"/>
          </a:p>
        </p:txBody>
      </p:sp>
      <p:sp>
        <p:nvSpPr>
          <p:cNvPr id="3" name="Text Placeholder 2">
            <a:extLst>
              <a:ext uri="{FF2B5EF4-FFF2-40B4-BE49-F238E27FC236}">
                <a16:creationId xmlns:a16="http://schemas.microsoft.com/office/drawing/2014/main" id="{52AF8A9B-772F-F69D-03B7-16BE4EF7126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W"/>
          </a:p>
        </p:txBody>
      </p:sp>
      <p:sp>
        <p:nvSpPr>
          <p:cNvPr id="4" name="Date Placeholder 3">
            <a:extLst>
              <a:ext uri="{FF2B5EF4-FFF2-40B4-BE49-F238E27FC236}">
                <a16:creationId xmlns:a16="http://schemas.microsoft.com/office/drawing/2014/main" id="{5F839734-015D-8171-D7D9-BB5C426D0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1396A1-B54D-40D5-92B2-73234401CD40}" type="datetimeFigureOut">
              <a:rPr lang="en-ZW" smtClean="0"/>
              <a:t>28/5/2023</a:t>
            </a:fld>
            <a:endParaRPr lang="en-ZW"/>
          </a:p>
        </p:txBody>
      </p:sp>
      <p:sp>
        <p:nvSpPr>
          <p:cNvPr id="5" name="Footer Placeholder 4">
            <a:extLst>
              <a:ext uri="{FF2B5EF4-FFF2-40B4-BE49-F238E27FC236}">
                <a16:creationId xmlns:a16="http://schemas.microsoft.com/office/drawing/2014/main" id="{9B846AFA-9FD9-C9F2-53AE-8B8A7A93F5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W"/>
          </a:p>
        </p:txBody>
      </p:sp>
      <p:sp>
        <p:nvSpPr>
          <p:cNvPr id="6" name="Slide Number Placeholder 5">
            <a:extLst>
              <a:ext uri="{FF2B5EF4-FFF2-40B4-BE49-F238E27FC236}">
                <a16:creationId xmlns:a16="http://schemas.microsoft.com/office/drawing/2014/main" id="{D8A66521-1425-B17F-29D0-9A3CF93E0B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CA7300-F376-4734-BF41-EC272497128F}" type="slidenum">
              <a:rPr lang="en-ZW" smtClean="0"/>
              <a:t>‹#›</a:t>
            </a:fld>
            <a:endParaRPr lang="en-ZW"/>
          </a:p>
        </p:txBody>
      </p:sp>
    </p:spTree>
    <p:extLst>
      <p:ext uri="{BB962C8B-B14F-4D97-AF65-F5344CB8AC3E}">
        <p14:creationId xmlns:p14="http://schemas.microsoft.com/office/powerpoint/2010/main" val="2463975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trading@ieug.org.zw" TargetMode="External"/><Relationship Id="rId2" Type="http://schemas.openxmlformats.org/officeDocument/2006/relationships/hyperlink" Target="mailto:info@ieug.org.zw"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10">
            <a:extLst>
              <a:ext uri="{FF2B5EF4-FFF2-40B4-BE49-F238E27FC236}">
                <a16:creationId xmlns:a16="http://schemas.microsoft.com/office/drawing/2014/main" id="{0E91F5CA-B392-444C-88E3-BF5BAAEBDE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12">
            <a:extLst>
              <a:ext uri="{FF2B5EF4-FFF2-40B4-BE49-F238E27FC236}">
                <a16:creationId xmlns:a16="http://schemas.microsoft.com/office/drawing/2014/main" id="{DFCA2118-59A2-4310-A4B2-F2CBA821E8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940492"/>
            <a:ext cx="12192000" cy="1924333"/>
          </a:xfrm>
          <a:custGeom>
            <a:avLst/>
            <a:gdLst>
              <a:gd name="connsiteX0" fmla="*/ 6189199 w 12192000"/>
              <a:gd name="connsiteY0" fmla="*/ 588 h 1924333"/>
              <a:gd name="connsiteX1" fmla="*/ 6207079 w 12192000"/>
              <a:gd name="connsiteY1" fmla="*/ 2850 h 1924333"/>
              <a:gd name="connsiteX2" fmla="*/ 6285610 w 12192000"/>
              <a:gd name="connsiteY2" fmla="*/ 18131 h 1924333"/>
              <a:gd name="connsiteX3" fmla="*/ 6378008 w 12192000"/>
              <a:gd name="connsiteY3" fmla="*/ 24625 h 1924333"/>
              <a:gd name="connsiteX4" fmla="*/ 6466340 w 12192000"/>
              <a:gd name="connsiteY4" fmla="*/ 21366 h 1924333"/>
              <a:gd name="connsiteX5" fmla="*/ 6553334 w 12192000"/>
              <a:gd name="connsiteY5" fmla="*/ 35307 h 1924333"/>
              <a:gd name="connsiteX6" fmla="*/ 6626068 w 12192000"/>
              <a:gd name="connsiteY6" fmla="*/ 58045 h 1924333"/>
              <a:gd name="connsiteX7" fmla="*/ 6692303 w 12192000"/>
              <a:gd name="connsiteY7" fmla="*/ 91487 h 1924333"/>
              <a:gd name="connsiteX8" fmla="*/ 6733670 w 12192000"/>
              <a:gd name="connsiteY8" fmla="*/ 118130 h 1924333"/>
              <a:gd name="connsiteX9" fmla="*/ 6798016 w 12192000"/>
              <a:gd name="connsiteY9" fmla="*/ 112271 h 1924333"/>
              <a:gd name="connsiteX10" fmla="*/ 6801081 w 12192000"/>
              <a:gd name="connsiteY10" fmla="*/ 114963 h 1924333"/>
              <a:gd name="connsiteX11" fmla="*/ 6819351 w 12192000"/>
              <a:gd name="connsiteY11" fmla="*/ 128825 h 1924333"/>
              <a:gd name="connsiteX12" fmla="*/ 6852732 w 12192000"/>
              <a:gd name="connsiteY12" fmla="*/ 123321 h 1924333"/>
              <a:gd name="connsiteX13" fmla="*/ 6865247 w 12192000"/>
              <a:gd name="connsiteY13" fmla="*/ 128836 h 1924333"/>
              <a:gd name="connsiteX14" fmla="*/ 6905517 w 12192000"/>
              <a:gd name="connsiteY14" fmla="*/ 129265 h 1924333"/>
              <a:gd name="connsiteX15" fmla="*/ 6950286 w 12192000"/>
              <a:gd name="connsiteY15" fmla="*/ 150104 h 1924333"/>
              <a:gd name="connsiteX16" fmla="*/ 7003442 w 12192000"/>
              <a:gd name="connsiteY16" fmla="*/ 136136 h 1924333"/>
              <a:gd name="connsiteX17" fmla="*/ 7160047 w 12192000"/>
              <a:gd name="connsiteY17" fmla="*/ 166721 h 1924333"/>
              <a:gd name="connsiteX18" fmla="*/ 7325604 w 12192000"/>
              <a:gd name="connsiteY18" fmla="*/ 215867 h 1924333"/>
              <a:gd name="connsiteX19" fmla="*/ 7540522 w 12192000"/>
              <a:gd name="connsiteY19" fmla="*/ 239374 h 1924333"/>
              <a:gd name="connsiteX20" fmla="*/ 7612071 w 12192000"/>
              <a:gd name="connsiteY20" fmla="*/ 229553 h 1924333"/>
              <a:gd name="connsiteX21" fmla="*/ 7651995 w 12192000"/>
              <a:gd name="connsiteY21" fmla="*/ 244567 h 1924333"/>
              <a:gd name="connsiteX22" fmla="*/ 7725761 w 12192000"/>
              <a:gd name="connsiteY22" fmla="*/ 258638 h 1924333"/>
              <a:gd name="connsiteX23" fmla="*/ 7823038 w 12192000"/>
              <a:gd name="connsiteY23" fmla="*/ 287078 h 1924333"/>
              <a:gd name="connsiteX24" fmla="*/ 7866405 w 12192000"/>
              <a:gd name="connsiteY24" fmla="*/ 287288 h 1924333"/>
              <a:gd name="connsiteX25" fmla="*/ 7875021 w 12192000"/>
              <a:gd name="connsiteY25" fmla="*/ 288224 h 1924333"/>
              <a:gd name="connsiteX26" fmla="*/ 7875146 w 12192000"/>
              <a:gd name="connsiteY26" fmla="*/ 288614 h 1924333"/>
              <a:gd name="connsiteX27" fmla="*/ 7907443 w 12192000"/>
              <a:gd name="connsiteY27" fmla="*/ 291752 h 1924333"/>
              <a:gd name="connsiteX28" fmla="*/ 7912892 w 12192000"/>
              <a:gd name="connsiteY28" fmla="*/ 294833 h 1924333"/>
              <a:gd name="connsiteX29" fmla="*/ 7946345 w 12192000"/>
              <a:gd name="connsiteY29" fmla="*/ 319359 h 1924333"/>
              <a:gd name="connsiteX30" fmla="*/ 8021238 w 12192000"/>
              <a:gd name="connsiteY30" fmla="*/ 315159 h 1924333"/>
              <a:gd name="connsiteX31" fmla="*/ 8094697 w 12192000"/>
              <a:gd name="connsiteY31" fmla="*/ 351819 h 1924333"/>
              <a:gd name="connsiteX32" fmla="*/ 8155208 w 12192000"/>
              <a:gd name="connsiteY32" fmla="*/ 371168 h 1924333"/>
              <a:gd name="connsiteX33" fmla="*/ 8248472 w 12192000"/>
              <a:gd name="connsiteY33" fmla="*/ 400489 h 1924333"/>
              <a:gd name="connsiteX34" fmla="*/ 8300068 w 12192000"/>
              <a:gd name="connsiteY34" fmla="*/ 405531 h 1924333"/>
              <a:gd name="connsiteX35" fmla="*/ 8356293 w 12192000"/>
              <a:gd name="connsiteY35" fmla="*/ 403328 h 1924333"/>
              <a:gd name="connsiteX36" fmla="*/ 8475838 w 12192000"/>
              <a:gd name="connsiteY36" fmla="*/ 435524 h 1924333"/>
              <a:gd name="connsiteX37" fmla="*/ 8575216 w 12192000"/>
              <a:gd name="connsiteY37" fmla="*/ 450198 h 1924333"/>
              <a:gd name="connsiteX38" fmla="*/ 8588650 w 12192000"/>
              <a:gd name="connsiteY38" fmla="*/ 447070 h 1924333"/>
              <a:gd name="connsiteX39" fmla="*/ 8612184 w 12192000"/>
              <a:gd name="connsiteY39" fmla="*/ 439577 h 1924333"/>
              <a:gd name="connsiteX40" fmla="*/ 8630713 w 12192000"/>
              <a:gd name="connsiteY40" fmla="*/ 433015 h 1924333"/>
              <a:gd name="connsiteX41" fmla="*/ 8704240 w 12192000"/>
              <a:gd name="connsiteY41" fmla="*/ 422865 h 1924333"/>
              <a:gd name="connsiteX42" fmla="*/ 8829513 w 12192000"/>
              <a:gd name="connsiteY42" fmla="*/ 429389 h 1924333"/>
              <a:gd name="connsiteX43" fmla="*/ 9083651 w 12192000"/>
              <a:gd name="connsiteY43" fmla="*/ 390744 h 1924333"/>
              <a:gd name="connsiteX44" fmla="*/ 9371402 w 12192000"/>
              <a:gd name="connsiteY44" fmla="*/ 371809 h 1924333"/>
              <a:gd name="connsiteX45" fmla="*/ 9429586 w 12192000"/>
              <a:gd name="connsiteY45" fmla="*/ 369213 h 1924333"/>
              <a:gd name="connsiteX46" fmla="*/ 9489757 w 12192000"/>
              <a:gd name="connsiteY46" fmla="*/ 377814 h 1924333"/>
              <a:gd name="connsiteX47" fmla="*/ 9516954 w 12192000"/>
              <a:gd name="connsiteY47" fmla="*/ 376991 h 1924333"/>
              <a:gd name="connsiteX48" fmla="*/ 9645588 w 12192000"/>
              <a:gd name="connsiteY48" fmla="*/ 363590 h 1924333"/>
              <a:gd name="connsiteX49" fmla="*/ 9722896 w 12192000"/>
              <a:gd name="connsiteY49" fmla="*/ 360983 h 1924333"/>
              <a:gd name="connsiteX50" fmla="*/ 9752803 w 12192000"/>
              <a:gd name="connsiteY50" fmla="*/ 368492 h 1924333"/>
              <a:gd name="connsiteX51" fmla="*/ 9890305 w 12192000"/>
              <a:gd name="connsiteY51" fmla="*/ 380736 h 1924333"/>
              <a:gd name="connsiteX52" fmla="*/ 9939767 w 12192000"/>
              <a:gd name="connsiteY52" fmla="*/ 377776 h 1924333"/>
              <a:gd name="connsiteX53" fmla="*/ 9944355 w 12192000"/>
              <a:gd name="connsiteY53" fmla="*/ 377352 h 1924333"/>
              <a:gd name="connsiteX54" fmla="*/ 9953719 w 12192000"/>
              <a:gd name="connsiteY54" fmla="*/ 375642 h 1924333"/>
              <a:gd name="connsiteX55" fmla="*/ 9955809 w 12192000"/>
              <a:gd name="connsiteY55" fmla="*/ 376294 h 1924333"/>
              <a:gd name="connsiteX56" fmla="*/ 10032710 w 12192000"/>
              <a:gd name="connsiteY56" fmla="*/ 394940 h 1924333"/>
              <a:gd name="connsiteX57" fmla="*/ 10049925 w 12192000"/>
              <a:gd name="connsiteY57" fmla="*/ 404971 h 1924333"/>
              <a:gd name="connsiteX58" fmla="*/ 10112671 w 12192000"/>
              <a:gd name="connsiteY58" fmla="*/ 414549 h 1924333"/>
              <a:gd name="connsiteX59" fmla="*/ 10170853 w 12192000"/>
              <a:gd name="connsiteY59" fmla="*/ 435168 h 1924333"/>
              <a:gd name="connsiteX60" fmla="*/ 10290184 w 12192000"/>
              <a:gd name="connsiteY60" fmla="*/ 448123 h 1924333"/>
              <a:gd name="connsiteX61" fmla="*/ 10320158 w 12192000"/>
              <a:gd name="connsiteY61" fmla="*/ 458352 h 1924333"/>
              <a:gd name="connsiteX62" fmla="*/ 10321815 w 12192000"/>
              <a:gd name="connsiteY62" fmla="*/ 463087 h 1924333"/>
              <a:gd name="connsiteX63" fmla="*/ 10373742 w 12192000"/>
              <a:gd name="connsiteY63" fmla="*/ 464538 h 1924333"/>
              <a:gd name="connsiteX64" fmla="*/ 10428532 w 12192000"/>
              <a:gd name="connsiteY64" fmla="*/ 492504 h 1924333"/>
              <a:gd name="connsiteX65" fmla="*/ 10466490 w 12192000"/>
              <a:gd name="connsiteY65" fmla="*/ 517759 h 1924333"/>
              <a:gd name="connsiteX66" fmla="*/ 10466675 w 12192000"/>
              <a:gd name="connsiteY66" fmla="*/ 522076 h 1924333"/>
              <a:gd name="connsiteX67" fmla="*/ 10470309 w 12192000"/>
              <a:gd name="connsiteY67" fmla="*/ 522792 h 1924333"/>
              <a:gd name="connsiteX68" fmla="*/ 10474138 w 12192000"/>
              <a:gd name="connsiteY68" fmla="*/ 519761 h 1924333"/>
              <a:gd name="connsiteX69" fmla="*/ 10501100 w 12192000"/>
              <a:gd name="connsiteY69" fmla="*/ 528263 h 1924333"/>
              <a:gd name="connsiteX70" fmla="*/ 10502395 w 12192000"/>
              <a:gd name="connsiteY70" fmla="*/ 536393 h 1924333"/>
              <a:gd name="connsiteX71" fmla="*/ 10689496 w 12192000"/>
              <a:gd name="connsiteY71" fmla="*/ 560233 h 1924333"/>
              <a:gd name="connsiteX72" fmla="*/ 10788736 w 12192000"/>
              <a:gd name="connsiteY72" fmla="*/ 613188 h 1924333"/>
              <a:gd name="connsiteX73" fmla="*/ 10819747 w 12192000"/>
              <a:gd name="connsiteY73" fmla="*/ 621351 h 1924333"/>
              <a:gd name="connsiteX74" fmla="*/ 10864632 w 12192000"/>
              <a:gd name="connsiteY74" fmla="*/ 644858 h 1924333"/>
              <a:gd name="connsiteX75" fmla="*/ 10929407 w 12192000"/>
              <a:gd name="connsiteY75" fmla="*/ 652945 h 1924333"/>
              <a:gd name="connsiteX76" fmla="*/ 10979412 w 12192000"/>
              <a:gd name="connsiteY76" fmla="*/ 654217 h 1924333"/>
              <a:gd name="connsiteX77" fmla="*/ 11006959 w 12192000"/>
              <a:gd name="connsiteY77" fmla="*/ 657017 h 1924333"/>
              <a:gd name="connsiteX78" fmla="*/ 11077038 w 12192000"/>
              <a:gd name="connsiteY78" fmla="*/ 668487 h 1924333"/>
              <a:gd name="connsiteX79" fmla="*/ 11157850 w 12192000"/>
              <a:gd name="connsiteY79" fmla="*/ 693164 h 1924333"/>
              <a:gd name="connsiteX80" fmla="*/ 11175276 w 12192000"/>
              <a:gd name="connsiteY80" fmla="*/ 697243 h 1924333"/>
              <a:gd name="connsiteX81" fmla="*/ 11191131 w 12192000"/>
              <a:gd name="connsiteY81" fmla="*/ 696085 h 1924333"/>
              <a:gd name="connsiteX82" fmla="*/ 11195573 w 12192000"/>
              <a:gd name="connsiteY82" fmla="*/ 691751 h 1924333"/>
              <a:gd name="connsiteX83" fmla="*/ 11205299 w 12192000"/>
              <a:gd name="connsiteY83" fmla="*/ 693247 h 1924333"/>
              <a:gd name="connsiteX84" fmla="*/ 11223770 w 12192000"/>
              <a:gd name="connsiteY84" fmla="*/ 690335 h 1924333"/>
              <a:gd name="connsiteX85" fmla="*/ 11292119 w 12192000"/>
              <a:gd name="connsiteY85" fmla="*/ 713311 h 1924333"/>
              <a:gd name="connsiteX86" fmla="*/ 11435379 w 12192000"/>
              <a:gd name="connsiteY86" fmla="*/ 758519 h 1924333"/>
              <a:gd name="connsiteX87" fmla="*/ 11604406 w 12192000"/>
              <a:gd name="connsiteY87" fmla="*/ 810476 h 1924333"/>
              <a:gd name="connsiteX88" fmla="*/ 11652155 w 12192000"/>
              <a:gd name="connsiteY88" fmla="*/ 825109 h 1924333"/>
              <a:gd name="connsiteX89" fmla="*/ 11654192 w 12192000"/>
              <a:gd name="connsiteY89" fmla="*/ 827301 h 1924333"/>
              <a:gd name="connsiteX90" fmla="*/ 11676599 w 12192000"/>
              <a:gd name="connsiteY90" fmla="*/ 846628 h 1924333"/>
              <a:gd name="connsiteX91" fmla="*/ 11775168 w 12192000"/>
              <a:gd name="connsiteY91" fmla="*/ 890664 h 1924333"/>
              <a:gd name="connsiteX92" fmla="*/ 11826341 w 12192000"/>
              <a:gd name="connsiteY92" fmla="*/ 877558 h 1924333"/>
              <a:gd name="connsiteX93" fmla="*/ 11879068 w 12192000"/>
              <a:gd name="connsiteY93" fmla="*/ 874038 h 1924333"/>
              <a:gd name="connsiteX94" fmla="*/ 11889563 w 12192000"/>
              <a:gd name="connsiteY94" fmla="*/ 878619 h 1924333"/>
              <a:gd name="connsiteX95" fmla="*/ 12016613 w 12192000"/>
              <a:gd name="connsiteY95" fmla="*/ 886111 h 1924333"/>
              <a:gd name="connsiteX96" fmla="*/ 12108292 w 12192000"/>
              <a:gd name="connsiteY96" fmla="*/ 868500 h 1924333"/>
              <a:gd name="connsiteX97" fmla="*/ 12182910 w 12192000"/>
              <a:gd name="connsiteY97" fmla="*/ 882003 h 1924333"/>
              <a:gd name="connsiteX98" fmla="*/ 12192000 w 12192000"/>
              <a:gd name="connsiteY98" fmla="*/ 884778 h 1924333"/>
              <a:gd name="connsiteX99" fmla="*/ 12192000 w 12192000"/>
              <a:gd name="connsiteY99" fmla="*/ 1610315 h 1924333"/>
              <a:gd name="connsiteX100" fmla="*/ 12191998 w 12192000"/>
              <a:gd name="connsiteY100" fmla="*/ 1610315 h 1924333"/>
              <a:gd name="connsiteX101" fmla="*/ 12191998 w 12192000"/>
              <a:gd name="connsiteY101" fmla="*/ 1924333 h 1924333"/>
              <a:gd name="connsiteX102" fmla="*/ 0 w 12192000"/>
              <a:gd name="connsiteY102" fmla="*/ 1924333 h 1924333"/>
              <a:gd name="connsiteX103" fmla="*/ 0 w 12192000"/>
              <a:gd name="connsiteY103" fmla="*/ 505159 h 1924333"/>
              <a:gd name="connsiteX104" fmla="*/ 5722 w 12192000"/>
              <a:gd name="connsiteY104" fmla="*/ 508889 h 1924333"/>
              <a:gd name="connsiteX105" fmla="*/ 38476 w 12192000"/>
              <a:gd name="connsiteY105" fmla="*/ 524137 h 1924333"/>
              <a:gd name="connsiteX106" fmla="*/ 192883 w 12192000"/>
              <a:gd name="connsiteY106" fmla="*/ 545272 h 1924333"/>
              <a:gd name="connsiteX107" fmla="*/ 343710 w 12192000"/>
              <a:gd name="connsiteY107" fmla="*/ 565029 h 1924333"/>
              <a:gd name="connsiteX108" fmla="*/ 471066 w 12192000"/>
              <a:gd name="connsiteY108" fmla="*/ 549837 h 1924333"/>
              <a:gd name="connsiteX109" fmla="*/ 617333 w 12192000"/>
              <a:gd name="connsiteY109" fmla="*/ 526428 h 1924333"/>
              <a:gd name="connsiteX110" fmla="*/ 725203 w 12192000"/>
              <a:gd name="connsiteY110" fmla="*/ 523793 h 1924333"/>
              <a:gd name="connsiteX111" fmla="*/ 788494 w 12192000"/>
              <a:gd name="connsiteY111" fmla="*/ 505799 h 1924333"/>
              <a:gd name="connsiteX112" fmla="*/ 885977 w 12192000"/>
              <a:gd name="connsiteY112" fmla="*/ 526585 h 1924333"/>
              <a:gd name="connsiteX113" fmla="*/ 932142 w 12192000"/>
              <a:gd name="connsiteY113" fmla="*/ 528005 h 1924333"/>
              <a:gd name="connsiteX114" fmla="*/ 1090404 w 12192000"/>
              <a:gd name="connsiteY114" fmla="*/ 498299 h 1924333"/>
              <a:gd name="connsiteX115" fmla="*/ 1188628 w 12192000"/>
              <a:gd name="connsiteY115" fmla="*/ 483151 h 1924333"/>
              <a:gd name="connsiteX116" fmla="*/ 1316247 w 12192000"/>
              <a:gd name="connsiteY116" fmla="*/ 425979 h 1924333"/>
              <a:gd name="connsiteX117" fmla="*/ 1357712 w 12192000"/>
              <a:gd name="connsiteY117" fmla="*/ 416549 h 1924333"/>
              <a:gd name="connsiteX118" fmla="*/ 1425921 w 12192000"/>
              <a:gd name="connsiteY118" fmla="*/ 413953 h 1924333"/>
              <a:gd name="connsiteX119" fmla="*/ 1503817 w 12192000"/>
              <a:gd name="connsiteY119" fmla="*/ 380457 h 1924333"/>
              <a:gd name="connsiteX120" fmla="*/ 1639196 w 12192000"/>
              <a:gd name="connsiteY120" fmla="*/ 372785 h 1924333"/>
              <a:gd name="connsiteX121" fmla="*/ 1705606 w 12192000"/>
              <a:gd name="connsiteY121" fmla="*/ 359023 h 1924333"/>
              <a:gd name="connsiteX122" fmla="*/ 1813011 w 12192000"/>
              <a:gd name="connsiteY122" fmla="*/ 331023 h 1924333"/>
              <a:gd name="connsiteX123" fmla="*/ 1831380 w 12192000"/>
              <a:gd name="connsiteY123" fmla="*/ 341307 h 1924333"/>
              <a:gd name="connsiteX124" fmla="*/ 1858612 w 12192000"/>
              <a:gd name="connsiteY124" fmla="*/ 326777 h 1924333"/>
              <a:gd name="connsiteX125" fmla="*/ 1880661 w 12192000"/>
              <a:gd name="connsiteY125" fmla="*/ 335987 h 1924333"/>
              <a:gd name="connsiteX126" fmla="*/ 1941495 w 12192000"/>
              <a:gd name="connsiteY126" fmla="*/ 310792 h 1924333"/>
              <a:gd name="connsiteX127" fmla="*/ 1995402 w 12192000"/>
              <a:gd name="connsiteY127" fmla="*/ 305480 h 1924333"/>
              <a:gd name="connsiteX128" fmla="*/ 2223864 w 12192000"/>
              <a:gd name="connsiteY128" fmla="*/ 266118 h 1924333"/>
              <a:gd name="connsiteX129" fmla="*/ 2418043 w 12192000"/>
              <a:gd name="connsiteY129" fmla="*/ 215314 h 1924333"/>
              <a:gd name="connsiteX130" fmla="*/ 2558461 w 12192000"/>
              <a:gd name="connsiteY130" fmla="*/ 168193 h 1924333"/>
              <a:gd name="connsiteX131" fmla="*/ 2595535 w 12192000"/>
              <a:gd name="connsiteY131" fmla="*/ 158548 h 1924333"/>
              <a:gd name="connsiteX132" fmla="*/ 2626942 w 12192000"/>
              <a:gd name="connsiteY132" fmla="*/ 130400 h 1924333"/>
              <a:gd name="connsiteX133" fmla="*/ 2632225 w 12192000"/>
              <a:gd name="connsiteY133" fmla="*/ 130446 h 1924333"/>
              <a:gd name="connsiteX134" fmla="*/ 2696856 w 12192000"/>
              <a:gd name="connsiteY134" fmla="*/ 128498 h 1924333"/>
              <a:gd name="connsiteX135" fmla="*/ 2759767 w 12192000"/>
              <a:gd name="connsiteY135" fmla="*/ 127784 h 1924333"/>
              <a:gd name="connsiteX136" fmla="*/ 2792685 w 12192000"/>
              <a:gd name="connsiteY136" fmla="*/ 115710 h 1924333"/>
              <a:gd name="connsiteX137" fmla="*/ 2799767 w 12192000"/>
              <a:gd name="connsiteY137" fmla="*/ 113754 h 1924333"/>
              <a:gd name="connsiteX138" fmla="*/ 2829799 w 12192000"/>
              <a:gd name="connsiteY138" fmla="*/ 120042 h 1924333"/>
              <a:gd name="connsiteX139" fmla="*/ 2890704 w 12192000"/>
              <a:gd name="connsiteY139" fmla="*/ 121493 h 1924333"/>
              <a:gd name="connsiteX140" fmla="*/ 3042646 w 12192000"/>
              <a:gd name="connsiteY140" fmla="*/ 112273 h 1924333"/>
              <a:gd name="connsiteX141" fmla="*/ 3146630 w 12192000"/>
              <a:gd name="connsiteY141" fmla="*/ 100898 h 1924333"/>
              <a:gd name="connsiteX142" fmla="*/ 3233163 w 12192000"/>
              <a:gd name="connsiteY142" fmla="*/ 120200 h 1924333"/>
              <a:gd name="connsiteX143" fmla="*/ 3372699 w 12192000"/>
              <a:gd name="connsiteY143" fmla="*/ 129394 h 1924333"/>
              <a:gd name="connsiteX144" fmla="*/ 3394352 w 12192000"/>
              <a:gd name="connsiteY144" fmla="*/ 131671 h 1924333"/>
              <a:gd name="connsiteX145" fmla="*/ 3448218 w 12192000"/>
              <a:gd name="connsiteY145" fmla="*/ 118229 h 1924333"/>
              <a:gd name="connsiteX146" fmla="*/ 3505047 w 12192000"/>
              <a:gd name="connsiteY146" fmla="*/ 115412 h 1924333"/>
              <a:gd name="connsiteX147" fmla="*/ 3521767 w 12192000"/>
              <a:gd name="connsiteY147" fmla="*/ 111071 h 1924333"/>
              <a:gd name="connsiteX148" fmla="*/ 3585137 w 12192000"/>
              <a:gd name="connsiteY148" fmla="*/ 114371 h 1924333"/>
              <a:gd name="connsiteX149" fmla="*/ 3690293 w 12192000"/>
              <a:gd name="connsiteY149" fmla="*/ 98301 h 1924333"/>
              <a:gd name="connsiteX150" fmla="*/ 3867818 w 12192000"/>
              <a:gd name="connsiteY150" fmla="*/ 88985 h 1924333"/>
              <a:gd name="connsiteX151" fmla="*/ 4091337 w 12192000"/>
              <a:gd name="connsiteY151" fmla="*/ 70813 h 1924333"/>
              <a:gd name="connsiteX152" fmla="*/ 4246332 w 12192000"/>
              <a:gd name="connsiteY152" fmla="*/ 41697 h 1924333"/>
              <a:gd name="connsiteX153" fmla="*/ 4266975 w 12192000"/>
              <a:gd name="connsiteY153" fmla="*/ 46592 h 1924333"/>
              <a:gd name="connsiteX154" fmla="*/ 4270566 w 12192000"/>
              <a:gd name="connsiteY154" fmla="*/ 47620 h 1924333"/>
              <a:gd name="connsiteX155" fmla="*/ 4288964 w 12192000"/>
              <a:gd name="connsiteY155" fmla="*/ 52766 h 1924333"/>
              <a:gd name="connsiteX156" fmla="*/ 4365137 w 12192000"/>
              <a:gd name="connsiteY156" fmla="*/ 51783 h 1924333"/>
              <a:gd name="connsiteX157" fmla="*/ 4430546 w 12192000"/>
              <a:gd name="connsiteY157" fmla="*/ 44555 h 1924333"/>
              <a:gd name="connsiteX158" fmla="*/ 4444136 w 12192000"/>
              <a:gd name="connsiteY158" fmla="*/ 39567 h 1924333"/>
              <a:gd name="connsiteX159" fmla="*/ 4534039 w 12192000"/>
              <a:gd name="connsiteY159" fmla="*/ 31604 h 1924333"/>
              <a:gd name="connsiteX160" fmla="*/ 4560448 w 12192000"/>
              <a:gd name="connsiteY160" fmla="*/ 25231 h 1924333"/>
              <a:gd name="connsiteX161" fmla="*/ 4568006 w 12192000"/>
              <a:gd name="connsiteY161" fmla="*/ 25970 h 1924333"/>
              <a:gd name="connsiteX162" fmla="*/ 4595497 w 12192000"/>
              <a:gd name="connsiteY162" fmla="*/ 22958 h 1924333"/>
              <a:gd name="connsiteX163" fmla="*/ 4608623 w 12192000"/>
              <a:gd name="connsiteY163" fmla="*/ 18108 h 1924333"/>
              <a:gd name="connsiteX164" fmla="*/ 4623942 w 12192000"/>
              <a:gd name="connsiteY164" fmla="*/ 22251 h 1924333"/>
              <a:gd name="connsiteX165" fmla="*/ 4664336 w 12192000"/>
              <a:gd name="connsiteY165" fmla="*/ 23306 h 1924333"/>
              <a:gd name="connsiteX166" fmla="*/ 4677385 w 12192000"/>
              <a:gd name="connsiteY166" fmla="*/ 18246 h 1924333"/>
              <a:gd name="connsiteX167" fmla="*/ 4698143 w 12192000"/>
              <a:gd name="connsiteY167" fmla="*/ 18036 h 1924333"/>
              <a:gd name="connsiteX168" fmla="*/ 4750609 w 12192000"/>
              <a:gd name="connsiteY168" fmla="*/ 23611 h 1924333"/>
              <a:gd name="connsiteX169" fmla="*/ 4784658 w 12192000"/>
              <a:gd name="connsiteY169" fmla="*/ 25057 h 1924333"/>
              <a:gd name="connsiteX170" fmla="*/ 4847558 w 12192000"/>
              <a:gd name="connsiteY170" fmla="*/ 38726 h 1924333"/>
              <a:gd name="connsiteX171" fmla="*/ 4909134 w 12192000"/>
              <a:gd name="connsiteY171" fmla="*/ 50659 h 1924333"/>
              <a:gd name="connsiteX172" fmla="*/ 5099219 w 12192000"/>
              <a:gd name="connsiteY172" fmla="*/ 55050 h 1924333"/>
              <a:gd name="connsiteX173" fmla="*/ 5184992 w 12192000"/>
              <a:gd name="connsiteY173" fmla="*/ 67596 h 1924333"/>
              <a:gd name="connsiteX174" fmla="*/ 5229637 w 12192000"/>
              <a:gd name="connsiteY174" fmla="*/ 67789 h 1924333"/>
              <a:gd name="connsiteX175" fmla="*/ 5389346 w 12192000"/>
              <a:gd name="connsiteY175" fmla="*/ 80211 h 1924333"/>
              <a:gd name="connsiteX176" fmla="*/ 5494414 w 12192000"/>
              <a:gd name="connsiteY176" fmla="*/ 75926 h 1924333"/>
              <a:gd name="connsiteX177" fmla="*/ 5528443 w 12192000"/>
              <a:gd name="connsiteY177" fmla="*/ 77206 h 1924333"/>
              <a:gd name="connsiteX178" fmla="*/ 5684939 w 12192000"/>
              <a:gd name="connsiteY178" fmla="*/ 50269 h 1924333"/>
              <a:gd name="connsiteX179" fmla="*/ 5765146 w 12192000"/>
              <a:gd name="connsiteY179" fmla="*/ 50414 h 1924333"/>
              <a:gd name="connsiteX180" fmla="*/ 5848655 w 12192000"/>
              <a:gd name="connsiteY180" fmla="*/ 35257 h 1924333"/>
              <a:gd name="connsiteX181" fmla="*/ 5930656 w 12192000"/>
              <a:gd name="connsiteY181" fmla="*/ 30131 h 1924333"/>
              <a:gd name="connsiteX182" fmla="*/ 6124150 w 12192000"/>
              <a:gd name="connsiteY182" fmla="*/ 31679 h 1924333"/>
              <a:gd name="connsiteX183" fmla="*/ 6189199 w 12192000"/>
              <a:gd name="connsiteY183" fmla="*/ 588 h 1924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12192000" h="1924333">
                <a:moveTo>
                  <a:pt x="6189199" y="588"/>
                </a:moveTo>
                <a:cubicBezTo>
                  <a:pt x="6196356" y="-574"/>
                  <a:pt x="6202609" y="-108"/>
                  <a:pt x="6207079" y="2850"/>
                </a:cubicBezTo>
                <a:cubicBezTo>
                  <a:pt x="6222026" y="2749"/>
                  <a:pt x="6273489" y="3767"/>
                  <a:pt x="6285610" y="18131"/>
                </a:cubicBezTo>
                <a:cubicBezTo>
                  <a:pt x="6307255" y="18685"/>
                  <a:pt x="6357141" y="23793"/>
                  <a:pt x="6378008" y="24625"/>
                </a:cubicBezTo>
                <a:cubicBezTo>
                  <a:pt x="6409946" y="30645"/>
                  <a:pt x="6438307" y="10375"/>
                  <a:pt x="6466340" y="21366"/>
                </a:cubicBezTo>
                <a:cubicBezTo>
                  <a:pt x="6488276" y="31229"/>
                  <a:pt x="6529854" y="28110"/>
                  <a:pt x="6553334" y="35307"/>
                </a:cubicBezTo>
                <a:cubicBezTo>
                  <a:pt x="6561737" y="48059"/>
                  <a:pt x="6609188" y="62087"/>
                  <a:pt x="6626068" y="58045"/>
                </a:cubicBezTo>
                <a:cubicBezTo>
                  <a:pt x="6660952" y="66570"/>
                  <a:pt x="6666277" y="84716"/>
                  <a:pt x="6692303" y="91487"/>
                </a:cubicBezTo>
                <a:lnTo>
                  <a:pt x="6733670" y="118130"/>
                </a:lnTo>
                <a:lnTo>
                  <a:pt x="6798016" y="112271"/>
                </a:lnTo>
                <a:lnTo>
                  <a:pt x="6801081" y="114963"/>
                </a:lnTo>
                <a:cubicBezTo>
                  <a:pt x="6806919" y="120140"/>
                  <a:pt x="6812832" y="125016"/>
                  <a:pt x="6819351" y="128825"/>
                </a:cubicBezTo>
                <a:cubicBezTo>
                  <a:pt x="6825742" y="109997"/>
                  <a:pt x="6840132" y="116541"/>
                  <a:pt x="6852732" y="123321"/>
                </a:cubicBezTo>
                <a:lnTo>
                  <a:pt x="6865247" y="128836"/>
                </a:lnTo>
                <a:lnTo>
                  <a:pt x="6905517" y="129265"/>
                </a:lnTo>
                <a:cubicBezTo>
                  <a:pt x="6934052" y="140042"/>
                  <a:pt x="6939773" y="141556"/>
                  <a:pt x="6950286" y="150104"/>
                </a:cubicBezTo>
                <a:lnTo>
                  <a:pt x="7003442" y="136136"/>
                </a:lnTo>
                <a:lnTo>
                  <a:pt x="7160047" y="166721"/>
                </a:lnTo>
                <a:cubicBezTo>
                  <a:pt x="7207281" y="179911"/>
                  <a:pt x="7280644" y="210197"/>
                  <a:pt x="7325604" y="215867"/>
                </a:cubicBezTo>
                <a:cubicBezTo>
                  <a:pt x="7460113" y="233904"/>
                  <a:pt x="7393081" y="242880"/>
                  <a:pt x="7540522" y="239374"/>
                </a:cubicBezTo>
                <a:cubicBezTo>
                  <a:pt x="7545714" y="234872"/>
                  <a:pt x="7605972" y="231727"/>
                  <a:pt x="7612071" y="229553"/>
                </a:cubicBezTo>
                <a:lnTo>
                  <a:pt x="7651995" y="244567"/>
                </a:lnTo>
                <a:lnTo>
                  <a:pt x="7725761" y="258638"/>
                </a:lnTo>
                <a:lnTo>
                  <a:pt x="7823038" y="287078"/>
                </a:lnTo>
                <a:cubicBezTo>
                  <a:pt x="7837080" y="286482"/>
                  <a:pt x="7851647" y="286498"/>
                  <a:pt x="7866405" y="287288"/>
                </a:cubicBezTo>
                <a:lnTo>
                  <a:pt x="7875021" y="288224"/>
                </a:lnTo>
                <a:cubicBezTo>
                  <a:pt x="7875062" y="288354"/>
                  <a:pt x="7875105" y="288483"/>
                  <a:pt x="7875146" y="288614"/>
                </a:cubicBezTo>
                <a:cubicBezTo>
                  <a:pt x="7880550" y="289202"/>
                  <a:pt x="7901153" y="290716"/>
                  <a:pt x="7907443" y="291752"/>
                </a:cubicBezTo>
                <a:lnTo>
                  <a:pt x="7912892" y="294833"/>
                </a:lnTo>
                <a:lnTo>
                  <a:pt x="7946345" y="319359"/>
                </a:lnTo>
                <a:cubicBezTo>
                  <a:pt x="7958657" y="312776"/>
                  <a:pt x="7996513" y="309749"/>
                  <a:pt x="8021238" y="315159"/>
                </a:cubicBezTo>
                <a:cubicBezTo>
                  <a:pt x="8045964" y="320570"/>
                  <a:pt x="8058169" y="340462"/>
                  <a:pt x="8094697" y="351819"/>
                </a:cubicBezTo>
                <a:cubicBezTo>
                  <a:pt x="8129587" y="361154"/>
                  <a:pt x="8116181" y="360544"/>
                  <a:pt x="8155208" y="371168"/>
                </a:cubicBezTo>
                <a:cubicBezTo>
                  <a:pt x="8196217" y="383300"/>
                  <a:pt x="8205468" y="391801"/>
                  <a:pt x="8248472" y="400489"/>
                </a:cubicBezTo>
                <a:cubicBezTo>
                  <a:pt x="8283932" y="419791"/>
                  <a:pt x="8278617" y="392031"/>
                  <a:pt x="8300068" y="405531"/>
                </a:cubicBezTo>
                <a:lnTo>
                  <a:pt x="8356293" y="403328"/>
                </a:lnTo>
                <a:cubicBezTo>
                  <a:pt x="8377247" y="404463"/>
                  <a:pt x="8438442" y="433194"/>
                  <a:pt x="8475838" y="435524"/>
                </a:cubicBezTo>
                <a:cubicBezTo>
                  <a:pt x="8510241" y="438037"/>
                  <a:pt x="8545511" y="449840"/>
                  <a:pt x="8575216" y="450198"/>
                </a:cubicBezTo>
                <a:lnTo>
                  <a:pt x="8588650" y="447070"/>
                </a:lnTo>
                <a:lnTo>
                  <a:pt x="8612184" y="439577"/>
                </a:lnTo>
                <a:lnTo>
                  <a:pt x="8630713" y="433015"/>
                </a:lnTo>
                <a:cubicBezTo>
                  <a:pt x="8635870" y="429519"/>
                  <a:pt x="8700685" y="428411"/>
                  <a:pt x="8704240" y="422865"/>
                </a:cubicBezTo>
                <a:cubicBezTo>
                  <a:pt x="8761777" y="429549"/>
                  <a:pt x="8768302" y="427178"/>
                  <a:pt x="8829513" y="429389"/>
                </a:cubicBezTo>
                <a:cubicBezTo>
                  <a:pt x="8922895" y="444672"/>
                  <a:pt x="8924579" y="401507"/>
                  <a:pt x="9083651" y="390744"/>
                </a:cubicBezTo>
                <a:cubicBezTo>
                  <a:pt x="9138403" y="388032"/>
                  <a:pt x="9315003" y="378647"/>
                  <a:pt x="9371402" y="371809"/>
                </a:cubicBezTo>
                <a:cubicBezTo>
                  <a:pt x="9358632" y="337502"/>
                  <a:pt x="9402842" y="379364"/>
                  <a:pt x="9429586" y="369213"/>
                </a:cubicBezTo>
                <a:cubicBezTo>
                  <a:pt x="9449312" y="370213"/>
                  <a:pt x="9473938" y="373270"/>
                  <a:pt x="9489757" y="377814"/>
                </a:cubicBezTo>
                <a:cubicBezTo>
                  <a:pt x="9498164" y="379256"/>
                  <a:pt x="9507139" y="379272"/>
                  <a:pt x="9516954" y="376991"/>
                </a:cubicBezTo>
                <a:cubicBezTo>
                  <a:pt x="9548430" y="354766"/>
                  <a:pt x="9591874" y="370315"/>
                  <a:pt x="9645588" y="363590"/>
                </a:cubicBezTo>
                <a:cubicBezTo>
                  <a:pt x="9660487" y="368814"/>
                  <a:pt x="9710817" y="350550"/>
                  <a:pt x="9722896" y="360983"/>
                </a:cubicBezTo>
                <a:cubicBezTo>
                  <a:pt x="9733918" y="362239"/>
                  <a:pt x="9745201" y="356679"/>
                  <a:pt x="9752803" y="368492"/>
                </a:cubicBezTo>
                <a:cubicBezTo>
                  <a:pt x="9793268" y="374490"/>
                  <a:pt x="9843313" y="380978"/>
                  <a:pt x="9890305" y="380736"/>
                </a:cubicBezTo>
                <a:cubicBezTo>
                  <a:pt x="9912701" y="380083"/>
                  <a:pt x="9926523" y="379037"/>
                  <a:pt x="9939767" y="377776"/>
                </a:cubicBezTo>
                <a:lnTo>
                  <a:pt x="9944355" y="377352"/>
                </a:lnTo>
                <a:lnTo>
                  <a:pt x="9953719" y="375642"/>
                </a:lnTo>
                <a:lnTo>
                  <a:pt x="9955809" y="376294"/>
                </a:lnTo>
                <a:lnTo>
                  <a:pt x="10032710" y="394940"/>
                </a:lnTo>
                <a:lnTo>
                  <a:pt x="10049925" y="404971"/>
                </a:lnTo>
                <a:lnTo>
                  <a:pt x="10112671" y="414549"/>
                </a:lnTo>
                <a:cubicBezTo>
                  <a:pt x="10169643" y="412125"/>
                  <a:pt x="10132220" y="425358"/>
                  <a:pt x="10170853" y="435168"/>
                </a:cubicBezTo>
                <a:cubicBezTo>
                  <a:pt x="10206088" y="442020"/>
                  <a:pt x="10240809" y="454081"/>
                  <a:pt x="10290184" y="448123"/>
                </a:cubicBezTo>
                <a:cubicBezTo>
                  <a:pt x="10301813" y="444919"/>
                  <a:pt x="10315233" y="449499"/>
                  <a:pt x="10320158" y="458352"/>
                </a:cubicBezTo>
                <a:cubicBezTo>
                  <a:pt x="10321006" y="459876"/>
                  <a:pt x="10321565" y="461470"/>
                  <a:pt x="10321815" y="463087"/>
                </a:cubicBezTo>
                <a:cubicBezTo>
                  <a:pt x="10354058" y="457158"/>
                  <a:pt x="10355176" y="470634"/>
                  <a:pt x="10373742" y="464538"/>
                </a:cubicBezTo>
                <a:cubicBezTo>
                  <a:pt x="10403060" y="475292"/>
                  <a:pt x="10411841" y="497597"/>
                  <a:pt x="10428532" y="492504"/>
                </a:cubicBezTo>
                <a:cubicBezTo>
                  <a:pt x="10440561" y="500742"/>
                  <a:pt x="10446267" y="521930"/>
                  <a:pt x="10466490" y="517759"/>
                </a:cubicBezTo>
                <a:cubicBezTo>
                  <a:pt x="10464622" y="519986"/>
                  <a:pt x="10465013" y="521261"/>
                  <a:pt x="10466675" y="522076"/>
                </a:cubicBezTo>
                <a:lnTo>
                  <a:pt x="10470309" y="522792"/>
                </a:lnTo>
                <a:lnTo>
                  <a:pt x="10474138" y="519761"/>
                </a:lnTo>
                <a:cubicBezTo>
                  <a:pt x="10488888" y="509612"/>
                  <a:pt x="10484914" y="524734"/>
                  <a:pt x="10501100" y="528263"/>
                </a:cubicBezTo>
                <a:cubicBezTo>
                  <a:pt x="10508412" y="530705"/>
                  <a:pt x="10505426" y="533743"/>
                  <a:pt x="10502395" y="536393"/>
                </a:cubicBezTo>
                <a:lnTo>
                  <a:pt x="10689496" y="560233"/>
                </a:lnTo>
                <a:cubicBezTo>
                  <a:pt x="10721441" y="573640"/>
                  <a:pt x="10757547" y="582937"/>
                  <a:pt x="10788736" y="613188"/>
                </a:cubicBezTo>
                <a:cubicBezTo>
                  <a:pt x="10794510" y="621641"/>
                  <a:pt x="10807098" y="616073"/>
                  <a:pt x="10819747" y="621351"/>
                </a:cubicBezTo>
                <a:cubicBezTo>
                  <a:pt x="10832398" y="626630"/>
                  <a:pt x="10846356" y="639592"/>
                  <a:pt x="10864632" y="644858"/>
                </a:cubicBezTo>
                <a:cubicBezTo>
                  <a:pt x="10895617" y="652290"/>
                  <a:pt x="10921550" y="640451"/>
                  <a:pt x="10929407" y="652945"/>
                </a:cubicBezTo>
                <a:cubicBezTo>
                  <a:pt x="10945460" y="653176"/>
                  <a:pt x="10968148" y="640553"/>
                  <a:pt x="10979412" y="654217"/>
                </a:cubicBezTo>
                <a:cubicBezTo>
                  <a:pt x="10981679" y="643737"/>
                  <a:pt x="10997287" y="663414"/>
                  <a:pt x="11006959" y="657017"/>
                </a:cubicBezTo>
                <a:cubicBezTo>
                  <a:pt x="11023230" y="659396"/>
                  <a:pt x="11051890" y="662462"/>
                  <a:pt x="11077038" y="668487"/>
                </a:cubicBezTo>
                <a:cubicBezTo>
                  <a:pt x="11097000" y="690299"/>
                  <a:pt x="11141286" y="676399"/>
                  <a:pt x="11157850" y="693164"/>
                </a:cubicBezTo>
                <a:cubicBezTo>
                  <a:pt x="11163800" y="695757"/>
                  <a:pt x="11169599" y="696942"/>
                  <a:pt x="11175276" y="697243"/>
                </a:cubicBezTo>
                <a:lnTo>
                  <a:pt x="11191131" y="696085"/>
                </a:lnTo>
                <a:lnTo>
                  <a:pt x="11195573" y="691751"/>
                </a:lnTo>
                <a:lnTo>
                  <a:pt x="11205299" y="693247"/>
                </a:lnTo>
                <a:lnTo>
                  <a:pt x="11223770" y="690335"/>
                </a:lnTo>
                <a:cubicBezTo>
                  <a:pt x="11237778" y="693777"/>
                  <a:pt x="11256852" y="701947"/>
                  <a:pt x="11292119" y="713311"/>
                </a:cubicBezTo>
                <a:cubicBezTo>
                  <a:pt x="11334878" y="733451"/>
                  <a:pt x="11401662" y="729175"/>
                  <a:pt x="11435379" y="758519"/>
                </a:cubicBezTo>
                <a:lnTo>
                  <a:pt x="11604406" y="810476"/>
                </a:lnTo>
                <a:lnTo>
                  <a:pt x="11652155" y="825109"/>
                </a:lnTo>
                <a:lnTo>
                  <a:pt x="11654192" y="827301"/>
                </a:lnTo>
                <a:cubicBezTo>
                  <a:pt x="11661650" y="834729"/>
                  <a:pt x="11669215" y="841480"/>
                  <a:pt x="11676599" y="846628"/>
                </a:cubicBezTo>
                <a:cubicBezTo>
                  <a:pt x="11688258" y="861760"/>
                  <a:pt x="11752266" y="896888"/>
                  <a:pt x="11775168" y="890664"/>
                </a:cubicBezTo>
                <a:cubicBezTo>
                  <a:pt x="11790977" y="883819"/>
                  <a:pt x="11808364" y="879901"/>
                  <a:pt x="11826341" y="877558"/>
                </a:cubicBezTo>
                <a:lnTo>
                  <a:pt x="11879068" y="874038"/>
                </a:lnTo>
                <a:lnTo>
                  <a:pt x="11889563" y="878619"/>
                </a:lnTo>
                <a:lnTo>
                  <a:pt x="12016613" y="886111"/>
                </a:lnTo>
                <a:lnTo>
                  <a:pt x="12108292" y="868500"/>
                </a:lnTo>
                <a:cubicBezTo>
                  <a:pt x="12129725" y="867311"/>
                  <a:pt x="12157891" y="874537"/>
                  <a:pt x="12182910" y="882003"/>
                </a:cubicBezTo>
                <a:lnTo>
                  <a:pt x="12192000" y="884778"/>
                </a:lnTo>
                <a:lnTo>
                  <a:pt x="12192000" y="1610315"/>
                </a:lnTo>
                <a:lnTo>
                  <a:pt x="12191998" y="1610315"/>
                </a:lnTo>
                <a:lnTo>
                  <a:pt x="12191998" y="1924333"/>
                </a:lnTo>
                <a:lnTo>
                  <a:pt x="0" y="1924333"/>
                </a:lnTo>
                <a:lnTo>
                  <a:pt x="0" y="505159"/>
                </a:lnTo>
                <a:lnTo>
                  <a:pt x="5722" y="508889"/>
                </a:lnTo>
                <a:cubicBezTo>
                  <a:pt x="21614" y="518548"/>
                  <a:pt x="33814" y="524781"/>
                  <a:pt x="38476" y="524137"/>
                </a:cubicBezTo>
                <a:cubicBezTo>
                  <a:pt x="99229" y="544180"/>
                  <a:pt x="142010" y="538457"/>
                  <a:pt x="192883" y="545272"/>
                </a:cubicBezTo>
                <a:cubicBezTo>
                  <a:pt x="277629" y="525210"/>
                  <a:pt x="293434" y="558443"/>
                  <a:pt x="343710" y="565029"/>
                </a:cubicBezTo>
                <a:cubicBezTo>
                  <a:pt x="383094" y="555729"/>
                  <a:pt x="425462" y="556271"/>
                  <a:pt x="471066" y="549837"/>
                </a:cubicBezTo>
                <a:cubicBezTo>
                  <a:pt x="513583" y="544428"/>
                  <a:pt x="569194" y="531004"/>
                  <a:pt x="617333" y="526428"/>
                </a:cubicBezTo>
                <a:cubicBezTo>
                  <a:pt x="660031" y="520760"/>
                  <a:pt x="696675" y="523882"/>
                  <a:pt x="725203" y="523793"/>
                </a:cubicBezTo>
                <a:cubicBezTo>
                  <a:pt x="736650" y="521695"/>
                  <a:pt x="780513" y="502146"/>
                  <a:pt x="788494" y="505799"/>
                </a:cubicBezTo>
                <a:lnTo>
                  <a:pt x="885977" y="526585"/>
                </a:lnTo>
                <a:cubicBezTo>
                  <a:pt x="906140" y="522837"/>
                  <a:pt x="917203" y="532232"/>
                  <a:pt x="932142" y="528005"/>
                </a:cubicBezTo>
                <a:cubicBezTo>
                  <a:pt x="963701" y="524128"/>
                  <a:pt x="1061555" y="499582"/>
                  <a:pt x="1090404" y="498299"/>
                </a:cubicBezTo>
                <a:cubicBezTo>
                  <a:pt x="1132840" y="494057"/>
                  <a:pt x="1148476" y="496041"/>
                  <a:pt x="1188628" y="483151"/>
                </a:cubicBezTo>
                <a:cubicBezTo>
                  <a:pt x="1230397" y="468408"/>
                  <a:pt x="1278711" y="457638"/>
                  <a:pt x="1316247" y="425979"/>
                </a:cubicBezTo>
                <a:cubicBezTo>
                  <a:pt x="1322662" y="417251"/>
                  <a:pt x="1339433" y="418553"/>
                  <a:pt x="1357712" y="416549"/>
                </a:cubicBezTo>
                <a:cubicBezTo>
                  <a:pt x="1375991" y="414544"/>
                  <a:pt x="1423507" y="412949"/>
                  <a:pt x="1425921" y="413953"/>
                </a:cubicBezTo>
                <a:cubicBezTo>
                  <a:pt x="1450272" y="407937"/>
                  <a:pt x="1458223" y="388156"/>
                  <a:pt x="1503817" y="380457"/>
                </a:cubicBezTo>
                <a:cubicBezTo>
                  <a:pt x="1541095" y="377398"/>
                  <a:pt x="1605565" y="376357"/>
                  <a:pt x="1639196" y="372785"/>
                </a:cubicBezTo>
                <a:cubicBezTo>
                  <a:pt x="1653280" y="376736"/>
                  <a:pt x="1695289" y="365766"/>
                  <a:pt x="1705606" y="359023"/>
                </a:cubicBezTo>
                <a:cubicBezTo>
                  <a:pt x="1729169" y="336295"/>
                  <a:pt x="1793207" y="348537"/>
                  <a:pt x="1813011" y="331023"/>
                </a:cubicBezTo>
                <a:cubicBezTo>
                  <a:pt x="1820772" y="328179"/>
                  <a:pt x="1823566" y="341833"/>
                  <a:pt x="1831380" y="341307"/>
                </a:cubicBezTo>
                <a:lnTo>
                  <a:pt x="1858612" y="326777"/>
                </a:lnTo>
                <a:lnTo>
                  <a:pt x="1880661" y="335987"/>
                </a:lnTo>
                <a:lnTo>
                  <a:pt x="1941495" y="310792"/>
                </a:lnTo>
                <a:cubicBezTo>
                  <a:pt x="1978970" y="307223"/>
                  <a:pt x="1947391" y="291714"/>
                  <a:pt x="1995402" y="305480"/>
                </a:cubicBezTo>
                <a:cubicBezTo>
                  <a:pt x="2042464" y="298034"/>
                  <a:pt x="2153424" y="281146"/>
                  <a:pt x="2223864" y="266118"/>
                </a:cubicBezTo>
                <a:cubicBezTo>
                  <a:pt x="2261296" y="256300"/>
                  <a:pt x="2360518" y="238323"/>
                  <a:pt x="2418043" y="215314"/>
                </a:cubicBezTo>
                <a:cubicBezTo>
                  <a:pt x="2472088" y="206823"/>
                  <a:pt x="2499422" y="162612"/>
                  <a:pt x="2558461" y="168193"/>
                </a:cubicBezTo>
                <a:cubicBezTo>
                  <a:pt x="2559660" y="164506"/>
                  <a:pt x="2592244" y="161337"/>
                  <a:pt x="2595535" y="158548"/>
                </a:cubicBezTo>
                <a:lnTo>
                  <a:pt x="2626942" y="130400"/>
                </a:lnTo>
                <a:lnTo>
                  <a:pt x="2632225" y="130446"/>
                </a:lnTo>
                <a:lnTo>
                  <a:pt x="2696856" y="128498"/>
                </a:lnTo>
                <a:lnTo>
                  <a:pt x="2759767" y="127784"/>
                </a:lnTo>
                <a:cubicBezTo>
                  <a:pt x="2770024" y="123546"/>
                  <a:pt x="2781047" y="119463"/>
                  <a:pt x="2792685" y="115710"/>
                </a:cubicBezTo>
                <a:lnTo>
                  <a:pt x="2799767" y="113754"/>
                </a:lnTo>
                <a:lnTo>
                  <a:pt x="2829799" y="120042"/>
                </a:lnTo>
                <a:lnTo>
                  <a:pt x="2890704" y="121493"/>
                </a:lnTo>
                <a:cubicBezTo>
                  <a:pt x="2935390" y="121035"/>
                  <a:pt x="2990780" y="113193"/>
                  <a:pt x="3042646" y="112273"/>
                </a:cubicBezTo>
                <a:cubicBezTo>
                  <a:pt x="3077119" y="111474"/>
                  <a:pt x="3124089" y="100414"/>
                  <a:pt x="3146630" y="100898"/>
                </a:cubicBezTo>
                <a:cubicBezTo>
                  <a:pt x="3169381" y="117699"/>
                  <a:pt x="3224695" y="125864"/>
                  <a:pt x="3233163" y="120200"/>
                </a:cubicBezTo>
                <a:lnTo>
                  <a:pt x="3372699" y="129394"/>
                </a:lnTo>
                <a:cubicBezTo>
                  <a:pt x="3389020" y="126586"/>
                  <a:pt x="3397563" y="116804"/>
                  <a:pt x="3394352" y="131671"/>
                </a:cubicBezTo>
                <a:cubicBezTo>
                  <a:pt x="3406102" y="131485"/>
                  <a:pt x="3429770" y="120938"/>
                  <a:pt x="3448218" y="118229"/>
                </a:cubicBezTo>
                <a:lnTo>
                  <a:pt x="3505047" y="115412"/>
                </a:lnTo>
                <a:lnTo>
                  <a:pt x="3521767" y="111071"/>
                </a:lnTo>
                <a:cubicBezTo>
                  <a:pt x="3526335" y="108877"/>
                  <a:pt x="3582156" y="117732"/>
                  <a:pt x="3585137" y="114371"/>
                </a:cubicBezTo>
                <a:cubicBezTo>
                  <a:pt x="3638265" y="102098"/>
                  <a:pt x="3633789" y="98565"/>
                  <a:pt x="3690293" y="98301"/>
                </a:cubicBezTo>
                <a:cubicBezTo>
                  <a:pt x="3782197" y="112746"/>
                  <a:pt x="3826738" y="92943"/>
                  <a:pt x="3867818" y="88985"/>
                </a:cubicBezTo>
                <a:cubicBezTo>
                  <a:pt x="3943777" y="81477"/>
                  <a:pt x="3990501" y="75194"/>
                  <a:pt x="4091337" y="70813"/>
                </a:cubicBezTo>
                <a:cubicBezTo>
                  <a:pt x="4154422" y="62932"/>
                  <a:pt x="4217060" y="45734"/>
                  <a:pt x="4246332" y="41697"/>
                </a:cubicBezTo>
                <a:cubicBezTo>
                  <a:pt x="4253308" y="42804"/>
                  <a:pt x="4260125" y="44606"/>
                  <a:pt x="4266975" y="46592"/>
                </a:cubicBezTo>
                <a:lnTo>
                  <a:pt x="4270566" y="47620"/>
                </a:lnTo>
                <a:lnTo>
                  <a:pt x="4288964" y="52766"/>
                </a:lnTo>
                <a:lnTo>
                  <a:pt x="4365137" y="51783"/>
                </a:lnTo>
                <a:lnTo>
                  <a:pt x="4430546" y="44555"/>
                </a:lnTo>
                <a:lnTo>
                  <a:pt x="4444136" y="39567"/>
                </a:lnTo>
                <a:lnTo>
                  <a:pt x="4534039" y="31604"/>
                </a:lnTo>
                <a:lnTo>
                  <a:pt x="4560448" y="25231"/>
                </a:lnTo>
                <a:lnTo>
                  <a:pt x="4568006" y="25970"/>
                </a:lnTo>
                <a:cubicBezTo>
                  <a:pt x="4580278" y="23866"/>
                  <a:pt x="4594878" y="14904"/>
                  <a:pt x="4595497" y="22958"/>
                </a:cubicBezTo>
                <a:lnTo>
                  <a:pt x="4608623" y="18108"/>
                </a:lnTo>
                <a:lnTo>
                  <a:pt x="4623942" y="22251"/>
                </a:lnTo>
                <a:cubicBezTo>
                  <a:pt x="4633227" y="23117"/>
                  <a:pt x="4655429" y="23973"/>
                  <a:pt x="4664336" y="23306"/>
                </a:cubicBezTo>
                <a:lnTo>
                  <a:pt x="4677385" y="18246"/>
                </a:lnTo>
                <a:lnTo>
                  <a:pt x="4698143" y="18036"/>
                </a:lnTo>
                <a:cubicBezTo>
                  <a:pt x="4710347" y="18931"/>
                  <a:pt x="4736189" y="22441"/>
                  <a:pt x="4750609" y="23611"/>
                </a:cubicBezTo>
                <a:cubicBezTo>
                  <a:pt x="4764270" y="27424"/>
                  <a:pt x="4774858" y="29782"/>
                  <a:pt x="4784658" y="25057"/>
                </a:cubicBezTo>
                <a:cubicBezTo>
                  <a:pt x="4804708" y="29613"/>
                  <a:pt x="4822811" y="48263"/>
                  <a:pt x="4847558" y="38726"/>
                </a:cubicBezTo>
                <a:cubicBezTo>
                  <a:pt x="4868304" y="42993"/>
                  <a:pt x="4867190" y="47939"/>
                  <a:pt x="4909134" y="50659"/>
                </a:cubicBezTo>
                <a:cubicBezTo>
                  <a:pt x="4945026" y="52455"/>
                  <a:pt x="5063406" y="54096"/>
                  <a:pt x="5099219" y="55050"/>
                </a:cubicBezTo>
                <a:cubicBezTo>
                  <a:pt x="5145195" y="57873"/>
                  <a:pt x="5163254" y="65473"/>
                  <a:pt x="5184992" y="67596"/>
                </a:cubicBezTo>
                <a:cubicBezTo>
                  <a:pt x="5206728" y="69720"/>
                  <a:pt x="5195578" y="65687"/>
                  <a:pt x="5229637" y="67789"/>
                </a:cubicBezTo>
                <a:cubicBezTo>
                  <a:pt x="5263695" y="69892"/>
                  <a:pt x="5345217" y="78854"/>
                  <a:pt x="5389346" y="80211"/>
                </a:cubicBezTo>
                <a:cubicBezTo>
                  <a:pt x="5425889" y="83191"/>
                  <a:pt x="5461943" y="84751"/>
                  <a:pt x="5494414" y="75926"/>
                </a:cubicBezTo>
                <a:lnTo>
                  <a:pt x="5528443" y="77206"/>
                </a:lnTo>
                <a:cubicBezTo>
                  <a:pt x="5582723" y="71370"/>
                  <a:pt x="5638917" y="68385"/>
                  <a:pt x="5684939" y="50269"/>
                </a:cubicBezTo>
                <a:cubicBezTo>
                  <a:pt x="5724389" y="45804"/>
                  <a:pt x="5737860" y="52916"/>
                  <a:pt x="5765146" y="50414"/>
                </a:cubicBezTo>
                <a:cubicBezTo>
                  <a:pt x="5792695" y="43060"/>
                  <a:pt x="5827352" y="38097"/>
                  <a:pt x="5848655" y="35257"/>
                </a:cubicBezTo>
                <a:lnTo>
                  <a:pt x="5930656" y="30131"/>
                </a:lnTo>
                <a:lnTo>
                  <a:pt x="6124150" y="31679"/>
                </a:lnTo>
                <a:cubicBezTo>
                  <a:pt x="6138131" y="22216"/>
                  <a:pt x="6167730" y="4075"/>
                  <a:pt x="6189199" y="588"/>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C9FCB6-BD26-D250-6DF6-FCC0243A00E7}"/>
              </a:ext>
            </a:extLst>
          </p:cNvPr>
          <p:cNvSpPr>
            <a:spLocks noGrp="1"/>
          </p:cNvSpPr>
          <p:nvPr>
            <p:ph type="ctrTitle"/>
          </p:nvPr>
        </p:nvSpPr>
        <p:spPr>
          <a:xfrm>
            <a:off x="1114112" y="3207323"/>
            <a:ext cx="10454800" cy="3717194"/>
          </a:xfrm>
        </p:spPr>
        <p:txBody>
          <a:bodyPr anchor="b">
            <a:noAutofit/>
          </a:bodyPr>
          <a:lstStyle/>
          <a:p>
            <a:pPr algn="l">
              <a:lnSpc>
                <a:spcPct val="100000"/>
              </a:lnSpc>
            </a:pP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br>
              <a:rPr lang="en-ZW" sz="2800" dirty="0">
                <a:solidFill>
                  <a:schemeClr val="tx1">
                    <a:lumMod val="85000"/>
                    <a:lumOff val="15000"/>
                  </a:schemeClr>
                </a:solidFill>
              </a:rPr>
            </a:br>
            <a:r>
              <a:rPr lang="en-ZW" sz="2800" b="1" dirty="0">
                <a:solidFill>
                  <a:schemeClr val="tx1">
                    <a:lumMod val="85000"/>
                    <a:lumOff val="15000"/>
                  </a:schemeClr>
                </a:solidFill>
                <a:latin typeface="Bookman Old Style" panose="02050604050505020204" pitchFamily="18" charset="0"/>
              </a:rPr>
              <a:t>Supported by:                                                                                                    </a:t>
            </a:r>
            <a:br>
              <a:rPr lang="en-ZW" sz="2800" b="1" dirty="0">
                <a:solidFill>
                  <a:schemeClr val="tx1">
                    <a:lumMod val="85000"/>
                    <a:lumOff val="15000"/>
                  </a:schemeClr>
                </a:solidFill>
                <a:latin typeface="Bookman Old Style" panose="02050604050505020204" pitchFamily="18" charset="0"/>
              </a:rPr>
            </a:br>
            <a:r>
              <a:rPr lang="en-ZW" sz="2800" b="1" dirty="0">
                <a:solidFill>
                  <a:schemeClr val="tx1">
                    <a:lumMod val="85000"/>
                    <a:lumOff val="15000"/>
                  </a:schemeClr>
                </a:solidFill>
                <a:latin typeface="Bookman Old Style" panose="02050604050505020204" pitchFamily="18" charset="0"/>
              </a:rPr>
              <a:t>Current Membership </a:t>
            </a:r>
            <a:br>
              <a:rPr lang="en-ZW" sz="2800" b="1" dirty="0">
                <a:solidFill>
                  <a:schemeClr val="tx1">
                    <a:lumMod val="85000"/>
                    <a:lumOff val="15000"/>
                  </a:schemeClr>
                </a:solidFill>
                <a:latin typeface="Bookman Old Style" panose="02050604050505020204" pitchFamily="18" charset="0"/>
              </a:rPr>
            </a:br>
            <a:r>
              <a:rPr lang="en-ZW" sz="2800" b="1" dirty="0">
                <a:solidFill>
                  <a:schemeClr val="tx1">
                    <a:lumMod val="85000"/>
                    <a:lumOff val="15000"/>
                  </a:schemeClr>
                </a:solidFill>
                <a:latin typeface="Bookman Old Style" panose="02050604050505020204" pitchFamily="18" charset="0"/>
              </a:rPr>
              <a:t>Ministry of Energy and Power Development                                                        ZETDC</a:t>
            </a:r>
            <a:br>
              <a:rPr lang="en-ZW" sz="2800" b="1" dirty="0">
                <a:solidFill>
                  <a:schemeClr val="tx1">
                    <a:lumMod val="85000"/>
                    <a:lumOff val="15000"/>
                  </a:schemeClr>
                </a:solidFill>
                <a:latin typeface="Bookman Old Style" panose="02050604050505020204" pitchFamily="18" charset="0"/>
              </a:rPr>
            </a:br>
            <a:r>
              <a:rPr lang="en-ZW" sz="2800" b="1" dirty="0">
                <a:solidFill>
                  <a:schemeClr val="tx1">
                    <a:lumMod val="85000"/>
                    <a:lumOff val="15000"/>
                  </a:schemeClr>
                </a:solidFill>
                <a:latin typeface="Bookman Old Style" panose="02050604050505020204" pitchFamily="18" charset="0"/>
              </a:rPr>
              <a:t>Ministry of Finance and Economic Development                                                 GreenCo - Zambia</a:t>
            </a:r>
            <a:br>
              <a:rPr lang="en-ZW" sz="2800" b="1" dirty="0">
                <a:solidFill>
                  <a:schemeClr val="tx1">
                    <a:lumMod val="85000"/>
                    <a:lumOff val="15000"/>
                  </a:schemeClr>
                </a:solidFill>
                <a:latin typeface="Bookman Old Style" panose="02050604050505020204" pitchFamily="18" charset="0"/>
              </a:rPr>
            </a:br>
            <a:r>
              <a:rPr lang="en-ZW" sz="2800" b="1" dirty="0">
                <a:solidFill>
                  <a:schemeClr val="tx1">
                    <a:lumMod val="85000"/>
                    <a:lumOff val="15000"/>
                  </a:schemeClr>
                </a:solidFill>
                <a:latin typeface="Bookman Old Style" panose="02050604050505020204" pitchFamily="18" charset="0"/>
              </a:rPr>
              <a:t>Zimbabwe Energy Regulatory Authority (ZERA)</a:t>
            </a:r>
            <a:br>
              <a:rPr lang="en-ZW" sz="2800" b="1" dirty="0">
                <a:solidFill>
                  <a:schemeClr val="tx1">
                    <a:lumMod val="85000"/>
                    <a:lumOff val="15000"/>
                  </a:schemeClr>
                </a:solidFill>
                <a:latin typeface="Bookman Old Style" panose="02050604050505020204" pitchFamily="18" charset="0"/>
              </a:rPr>
            </a:br>
            <a:r>
              <a:rPr lang="en-ZW" sz="2800" b="1" dirty="0">
                <a:solidFill>
                  <a:schemeClr val="tx1">
                    <a:lumMod val="85000"/>
                    <a:lumOff val="15000"/>
                  </a:schemeClr>
                </a:solidFill>
                <a:latin typeface="Bookman Old Style" panose="02050604050505020204" pitchFamily="18" charset="0"/>
              </a:rPr>
              <a:t>ZESA Holdings (Private) Limited</a:t>
            </a:r>
            <a:br>
              <a:rPr lang="en-ZW" sz="2800" dirty="0">
                <a:solidFill>
                  <a:schemeClr val="tx1">
                    <a:lumMod val="85000"/>
                    <a:lumOff val="15000"/>
                  </a:schemeClr>
                </a:solidFill>
                <a:latin typeface="Bookman Old Style" panose="02050604050505020204" pitchFamily="18" charset="0"/>
              </a:rPr>
            </a:br>
            <a:endParaRPr lang="en-ZW" sz="2800" dirty="0">
              <a:solidFill>
                <a:schemeClr val="tx1">
                  <a:lumMod val="85000"/>
                  <a:lumOff val="15000"/>
                </a:schemeClr>
              </a:solidFill>
              <a:latin typeface="Bookman Old Style" panose="02050604050505020204" pitchFamily="18" charset="0"/>
            </a:endParaRPr>
          </a:p>
        </p:txBody>
      </p:sp>
      <p:pic>
        <p:nvPicPr>
          <p:cNvPr id="6" name="Picture 5">
            <a:extLst>
              <a:ext uri="{FF2B5EF4-FFF2-40B4-BE49-F238E27FC236}">
                <a16:creationId xmlns:a16="http://schemas.microsoft.com/office/drawing/2014/main" id="{04B403C3-CF10-DEB8-FBE1-5985DD7D311E}"/>
              </a:ext>
            </a:extLst>
          </p:cNvPr>
          <p:cNvPicPr>
            <a:picLocks noChangeAspect="1"/>
          </p:cNvPicPr>
          <p:nvPr/>
        </p:nvPicPr>
        <p:blipFill>
          <a:blip r:embed="rId2"/>
          <a:stretch>
            <a:fillRect/>
          </a:stretch>
        </p:blipFill>
        <p:spPr>
          <a:xfrm>
            <a:off x="623087" y="66517"/>
            <a:ext cx="10945825" cy="2811937"/>
          </a:xfrm>
          <a:prstGeom prst="rect">
            <a:avLst/>
          </a:prstGeom>
        </p:spPr>
      </p:pic>
    </p:spTree>
    <p:extLst>
      <p:ext uri="{BB962C8B-B14F-4D97-AF65-F5344CB8AC3E}">
        <p14:creationId xmlns:p14="http://schemas.microsoft.com/office/powerpoint/2010/main" val="293915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2ADAA-C0D7-B8C3-AFE1-79A871AE6FF6}"/>
              </a:ext>
            </a:extLst>
          </p:cNvPr>
          <p:cNvSpPr>
            <a:spLocks noGrp="1"/>
          </p:cNvSpPr>
          <p:nvPr>
            <p:ph type="title"/>
          </p:nvPr>
        </p:nvSpPr>
        <p:spPr/>
        <p:txBody>
          <a:bodyPr/>
          <a:lstStyle/>
          <a:p>
            <a:r>
              <a:rPr lang="en-ZW" dirty="0"/>
              <a:t> </a:t>
            </a:r>
            <a:r>
              <a:rPr lang="en-ZW" b="1" dirty="0"/>
              <a:t>The IEUG Investment Program</a:t>
            </a:r>
          </a:p>
        </p:txBody>
      </p:sp>
      <p:sp>
        <p:nvSpPr>
          <p:cNvPr id="3" name="Content Placeholder 2">
            <a:extLst>
              <a:ext uri="{FF2B5EF4-FFF2-40B4-BE49-F238E27FC236}">
                <a16:creationId xmlns:a16="http://schemas.microsoft.com/office/drawing/2014/main" id="{7646416E-868D-1864-A5E1-5B9C8E5EFBC8}"/>
              </a:ext>
            </a:extLst>
          </p:cNvPr>
          <p:cNvSpPr>
            <a:spLocks noGrp="1"/>
          </p:cNvSpPr>
          <p:nvPr>
            <p:ph idx="1"/>
          </p:nvPr>
        </p:nvSpPr>
        <p:spPr/>
        <p:txBody>
          <a:bodyPr>
            <a:normAutofit lnSpcReduction="10000"/>
          </a:bodyPr>
          <a:lstStyle/>
          <a:p>
            <a:r>
              <a:rPr lang="en-ZW" sz="3600" b="1" dirty="0"/>
              <a:t>Supported by Members current and projected demand for power, a Group Bankable Power Purchase Agreement is being used to raise international financing for regional power projects.</a:t>
            </a:r>
          </a:p>
          <a:p>
            <a:r>
              <a:rPr lang="en-ZW" sz="3600" b="1" dirty="0"/>
              <a:t>A typical example is the new power plant at Mphanda Nkuwa on the lower Zambezi where IEUG has entered into an agreement to take 1000 megawatts of power at a delivered price of 6,8 cents per kWh.</a:t>
            </a:r>
          </a:p>
        </p:txBody>
      </p:sp>
    </p:spTree>
    <p:extLst>
      <p:ext uri="{BB962C8B-B14F-4D97-AF65-F5344CB8AC3E}">
        <p14:creationId xmlns:p14="http://schemas.microsoft.com/office/powerpoint/2010/main" val="517696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EF8EE-D9A6-C823-F7B5-EC85FAD20F80}"/>
              </a:ext>
            </a:extLst>
          </p:cNvPr>
          <p:cNvSpPr>
            <a:spLocks noGrp="1"/>
          </p:cNvSpPr>
          <p:nvPr>
            <p:ph type="title"/>
          </p:nvPr>
        </p:nvSpPr>
        <p:spPr/>
        <p:txBody>
          <a:bodyPr/>
          <a:lstStyle/>
          <a:p>
            <a:r>
              <a:rPr lang="en-ZW" dirty="0"/>
              <a:t> </a:t>
            </a:r>
            <a:r>
              <a:rPr lang="en-ZW" b="1" dirty="0"/>
              <a:t>IEUG Investment Program</a:t>
            </a:r>
          </a:p>
        </p:txBody>
      </p:sp>
      <p:sp>
        <p:nvSpPr>
          <p:cNvPr id="3" name="Content Placeholder 2">
            <a:extLst>
              <a:ext uri="{FF2B5EF4-FFF2-40B4-BE49-F238E27FC236}">
                <a16:creationId xmlns:a16="http://schemas.microsoft.com/office/drawing/2014/main" id="{B1797A7B-20E3-1B05-9600-BE51E05FB7F3}"/>
              </a:ext>
            </a:extLst>
          </p:cNvPr>
          <p:cNvSpPr>
            <a:spLocks noGrp="1"/>
          </p:cNvSpPr>
          <p:nvPr>
            <p:ph idx="1"/>
          </p:nvPr>
        </p:nvSpPr>
        <p:spPr/>
        <p:txBody>
          <a:bodyPr>
            <a:normAutofit fontScale="92500" lnSpcReduction="10000"/>
          </a:bodyPr>
          <a:lstStyle/>
          <a:p>
            <a:pPr marL="0" indent="0">
              <a:buNone/>
            </a:pPr>
            <a:r>
              <a:rPr lang="en-ZW" sz="3600" b="1" dirty="0"/>
              <a:t>The following regional projects are planned: -</a:t>
            </a:r>
          </a:p>
          <a:p>
            <a:pPr marL="742950" indent="-742950">
              <a:buAutoNum type="arabicPeriod"/>
            </a:pPr>
            <a:r>
              <a:rPr lang="en-ZW" sz="3600" b="1" dirty="0"/>
              <a:t>Mphanda Nkuwa		1500 megawatts</a:t>
            </a:r>
          </a:p>
          <a:p>
            <a:pPr marL="742950" indent="-742950">
              <a:buAutoNum type="arabicPeriod"/>
            </a:pPr>
            <a:r>
              <a:rPr lang="en-ZW" sz="3600" b="1" dirty="0"/>
              <a:t>Kariba Floating Solar Farm	250 MW (phase 1)</a:t>
            </a:r>
          </a:p>
          <a:p>
            <a:pPr marL="742950" indent="-742950">
              <a:buAutoNum type="arabicPeriod"/>
            </a:pPr>
            <a:r>
              <a:rPr lang="en-ZW" sz="3600" b="1" dirty="0"/>
              <a:t>Cahora Bassa Expansion 	1200 megawatts</a:t>
            </a:r>
          </a:p>
          <a:p>
            <a:pPr marL="742950" indent="-742950">
              <a:buAutoNum type="arabicPeriod"/>
            </a:pPr>
            <a:r>
              <a:rPr lang="en-ZW" sz="3600" b="1" dirty="0"/>
              <a:t>Chemba 1 and 2 		2000 megawatts</a:t>
            </a:r>
          </a:p>
          <a:p>
            <a:pPr marL="742950" indent="-742950">
              <a:buAutoNum type="arabicPeriod"/>
            </a:pPr>
            <a:r>
              <a:rPr lang="en-ZW" sz="3600" b="1" dirty="0"/>
              <a:t>Batoka and Devils Gorge 3000 megawatts</a:t>
            </a:r>
          </a:p>
          <a:p>
            <a:pPr marL="742950" indent="-742950">
              <a:buAutoNum type="arabicPeriod"/>
            </a:pPr>
            <a:r>
              <a:rPr lang="en-ZW" sz="3600" b="1" dirty="0"/>
              <a:t>Domestic Solar			2000 megawatts</a:t>
            </a:r>
          </a:p>
          <a:p>
            <a:pPr marL="742950" indent="-742950">
              <a:buAutoNum type="arabicPeriod"/>
            </a:pPr>
            <a:r>
              <a:rPr lang="en-ZW" sz="3600" b="1" dirty="0"/>
              <a:t>Domestic Coal Fired IPP	8000 megawatt</a:t>
            </a:r>
            <a:r>
              <a:rPr lang="en-ZW" sz="3600" dirty="0"/>
              <a:t>s</a:t>
            </a:r>
          </a:p>
        </p:txBody>
      </p:sp>
    </p:spTree>
    <p:extLst>
      <p:ext uri="{BB962C8B-B14F-4D97-AF65-F5344CB8AC3E}">
        <p14:creationId xmlns:p14="http://schemas.microsoft.com/office/powerpoint/2010/main" val="4235632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2CAF3-562C-F2D2-D146-4AEE9D09FA0B}"/>
              </a:ext>
            </a:extLst>
          </p:cNvPr>
          <p:cNvSpPr>
            <a:spLocks noGrp="1"/>
          </p:cNvSpPr>
          <p:nvPr>
            <p:ph type="title"/>
          </p:nvPr>
        </p:nvSpPr>
        <p:spPr/>
        <p:txBody>
          <a:bodyPr/>
          <a:lstStyle/>
          <a:p>
            <a:r>
              <a:rPr lang="en-ZW" dirty="0"/>
              <a:t> </a:t>
            </a:r>
            <a:r>
              <a:rPr lang="en-ZW" b="1" dirty="0"/>
              <a:t>IEUG Investment Program</a:t>
            </a:r>
          </a:p>
        </p:txBody>
      </p:sp>
      <p:sp>
        <p:nvSpPr>
          <p:cNvPr id="3" name="Content Placeholder 2">
            <a:extLst>
              <a:ext uri="{FF2B5EF4-FFF2-40B4-BE49-F238E27FC236}">
                <a16:creationId xmlns:a16="http://schemas.microsoft.com/office/drawing/2014/main" id="{51588998-2FFF-BE5C-C0B6-400B22F029D1}"/>
              </a:ext>
            </a:extLst>
          </p:cNvPr>
          <p:cNvSpPr>
            <a:spLocks noGrp="1"/>
          </p:cNvSpPr>
          <p:nvPr>
            <p:ph idx="1"/>
          </p:nvPr>
        </p:nvSpPr>
        <p:spPr/>
        <p:txBody>
          <a:bodyPr>
            <a:normAutofit lnSpcReduction="10000"/>
          </a:bodyPr>
          <a:lstStyle/>
          <a:p>
            <a:r>
              <a:rPr lang="en-ZW" sz="3600" b="1" dirty="0"/>
              <a:t>The above program will be supported by major investment in natural gas fired plants in Zimbabwe and Mozambique.</a:t>
            </a:r>
          </a:p>
          <a:p>
            <a:pPr marL="0" indent="0">
              <a:buNone/>
            </a:pPr>
            <a:r>
              <a:rPr lang="en-ZW" sz="3600" b="1" dirty="0"/>
              <a:t>Transmission and Distribution</a:t>
            </a:r>
          </a:p>
          <a:p>
            <a:r>
              <a:rPr lang="en-ZW" sz="3600" b="1" dirty="0"/>
              <a:t>No significant investment has taken place in the regional and domestic power transmission and distribution system. Plans are being made to support a ZETDC Program to invest US$3 billion in the next 5 years.</a:t>
            </a:r>
          </a:p>
        </p:txBody>
      </p:sp>
    </p:spTree>
    <p:extLst>
      <p:ext uri="{BB962C8B-B14F-4D97-AF65-F5344CB8AC3E}">
        <p14:creationId xmlns:p14="http://schemas.microsoft.com/office/powerpoint/2010/main" val="211172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57AC7-FD82-F1CC-8EE7-7CDBE082267D}"/>
              </a:ext>
            </a:extLst>
          </p:cNvPr>
          <p:cNvSpPr>
            <a:spLocks noGrp="1"/>
          </p:cNvSpPr>
          <p:nvPr>
            <p:ph type="title"/>
          </p:nvPr>
        </p:nvSpPr>
        <p:spPr/>
        <p:txBody>
          <a:bodyPr/>
          <a:lstStyle/>
          <a:p>
            <a:r>
              <a:rPr lang="en-ZW" dirty="0"/>
              <a:t> </a:t>
            </a:r>
            <a:r>
              <a:rPr lang="en-ZW" b="1" dirty="0"/>
              <a:t>Conclusion</a:t>
            </a:r>
          </a:p>
        </p:txBody>
      </p:sp>
      <p:sp>
        <p:nvSpPr>
          <p:cNvPr id="3" name="Content Placeholder 2">
            <a:extLst>
              <a:ext uri="{FF2B5EF4-FFF2-40B4-BE49-F238E27FC236}">
                <a16:creationId xmlns:a16="http://schemas.microsoft.com/office/drawing/2014/main" id="{96728E53-3F7B-73E7-35DB-80CBC01BD791}"/>
              </a:ext>
            </a:extLst>
          </p:cNvPr>
          <p:cNvSpPr>
            <a:spLocks noGrp="1"/>
          </p:cNvSpPr>
          <p:nvPr>
            <p:ph idx="1"/>
          </p:nvPr>
        </p:nvSpPr>
        <p:spPr/>
        <p:txBody>
          <a:bodyPr>
            <a:normAutofit lnSpcReduction="10000"/>
          </a:bodyPr>
          <a:lstStyle/>
          <a:p>
            <a:pPr marL="0" indent="0">
              <a:buNone/>
            </a:pPr>
            <a:r>
              <a:rPr lang="en-ZW" sz="3600" b="1" dirty="0"/>
              <a:t>The IEUG has secured 600 megawatts of power supplies from regional and domestic producers.</a:t>
            </a:r>
          </a:p>
          <a:p>
            <a:pPr marL="0" indent="0">
              <a:buNone/>
            </a:pPr>
            <a:r>
              <a:rPr lang="en-ZW" sz="3600" b="1" dirty="0"/>
              <a:t>This resource is sufficient to supply the majority of our existing mining industry with uninterrupted power.</a:t>
            </a:r>
          </a:p>
          <a:p>
            <a:pPr marL="0" indent="0">
              <a:buNone/>
            </a:pPr>
            <a:r>
              <a:rPr lang="en-ZW" sz="3600" b="1" dirty="0"/>
              <a:t>We are now taking on larger industrial consumers.</a:t>
            </a:r>
          </a:p>
          <a:p>
            <a:pPr marL="0" indent="0">
              <a:buNone/>
            </a:pPr>
            <a:r>
              <a:rPr lang="en-ZW" sz="3600" b="1" dirty="0"/>
              <a:t>Our investment program will accommodate growth in demand going forward.</a:t>
            </a:r>
          </a:p>
        </p:txBody>
      </p:sp>
    </p:spTree>
    <p:extLst>
      <p:ext uri="{BB962C8B-B14F-4D97-AF65-F5344CB8AC3E}">
        <p14:creationId xmlns:p14="http://schemas.microsoft.com/office/powerpoint/2010/main" val="3579085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7273C-8259-FE7F-D161-8195EC34FDF9}"/>
              </a:ext>
            </a:extLst>
          </p:cNvPr>
          <p:cNvSpPr>
            <a:spLocks noGrp="1"/>
          </p:cNvSpPr>
          <p:nvPr>
            <p:ph type="ctrTitle"/>
          </p:nvPr>
        </p:nvSpPr>
        <p:spPr>
          <a:xfrm>
            <a:off x="88489" y="-588450"/>
            <a:ext cx="11769213" cy="2387600"/>
          </a:xfrm>
        </p:spPr>
        <p:txBody>
          <a:bodyPr/>
          <a:lstStyle/>
          <a:p>
            <a:pPr algn="l"/>
            <a:r>
              <a:rPr lang="en-ZW" b="1" dirty="0">
                <a:latin typeface="Bookman Old Style" panose="02050604050505020204" pitchFamily="18" charset="0"/>
              </a:rPr>
              <a:t>Contact Details for Further Information</a:t>
            </a:r>
          </a:p>
        </p:txBody>
      </p:sp>
      <p:sp>
        <p:nvSpPr>
          <p:cNvPr id="3" name="Subtitle 2">
            <a:extLst>
              <a:ext uri="{FF2B5EF4-FFF2-40B4-BE49-F238E27FC236}">
                <a16:creationId xmlns:a16="http://schemas.microsoft.com/office/drawing/2014/main" id="{7B130795-89D0-A475-F402-964E9C6598AF}"/>
              </a:ext>
            </a:extLst>
          </p:cNvPr>
          <p:cNvSpPr>
            <a:spLocks noGrp="1"/>
          </p:cNvSpPr>
          <p:nvPr>
            <p:ph type="subTitle" idx="1"/>
          </p:nvPr>
        </p:nvSpPr>
        <p:spPr>
          <a:xfrm>
            <a:off x="226142" y="2340077"/>
            <a:ext cx="10441858" cy="2917723"/>
          </a:xfrm>
        </p:spPr>
        <p:txBody>
          <a:bodyPr>
            <a:normAutofit/>
          </a:bodyPr>
          <a:lstStyle/>
          <a:p>
            <a:pPr marL="342900" indent="-342900" algn="l">
              <a:buFont typeface="Arial" panose="020B0604020202020204" pitchFamily="34" charset="0"/>
              <a:buChar char="•"/>
            </a:pPr>
            <a:r>
              <a:rPr lang="en-ZW" sz="4400" b="1" dirty="0"/>
              <a:t>Email    – 	</a:t>
            </a:r>
            <a:r>
              <a:rPr lang="en-ZW" sz="4400" b="1" dirty="0">
                <a:hlinkClick r:id="rId2"/>
              </a:rPr>
              <a:t>info@ieug.org.zw</a:t>
            </a:r>
            <a:endParaRPr lang="en-ZW" sz="4400" b="1" dirty="0"/>
          </a:p>
          <a:p>
            <a:pPr marL="342900" indent="-342900" algn="l">
              <a:buFont typeface="Arial" panose="020B0604020202020204" pitchFamily="34" charset="0"/>
              <a:buChar char="•"/>
            </a:pPr>
            <a:endParaRPr lang="en-ZW" sz="4400" b="1" dirty="0"/>
          </a:p>
          <a:p>
            <a:pPr algn="l"/>
            <a:r>
              <a:rPr lang="en-ZW" sz="4400" b="1" dirty="0"/>
              <a:t>         		</a:t>
            </a:r>
            <a:r>
              <a:rPr lang="en-ZW" sz="4400" b="1" dirty="0">
                <a:hlinkClick r:id="rId3"/>
              </a:rPr>
              <a:t>trading@ieug.org.zw</a:t>
            </a:r>
            <a:endParaRPr lang="en-ZW" sz="4400" b="1" dirty="0"/>
          </a:p>
          <a:p>
            <a:pPr algn="l"/>
            <a:endParaRPr lang="en-ZW" sz="4400" b="1" dirty="0"/>
          </a:p>
          <a:p>
            <a:pPr algn="l"/>
            <a:endParaRPr lang="en-ZW" sz="4400" dirty="0"/>
          </a:p>
          <a:p>
            <a:pPr algn="l"/>
            <a:endParaRPr lang="en-ZW" dirty="0"/>
          </a:p>
          <a:p>
            <a:pPr marL="1257300" lvl="2" indent="-342900" algn="l">
              <a:buFont typeface="Arial" panose="020B0604020202020204" pitchFamily="34" charset="0"/>
              <a:buChar char="•"/>
            </a:pPr>
            <a:endParaRPr lang="en-ZW" dirty="0"/>
          </a:p>
        </p:txBody>
      </p:sp>
    </p:spTree>
    <p:extLst>
      <p:ext uri="{BB962C8B-B14F-4D97-AF65-F5344CB8AC3E}">
        <p14:creationId xmlns:p14="http://schemas.microsoft.com/office/powerpoint/2010/main" val="4227385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E56D-FFD5-9149-7FC8-337A28A2B092}"/>
              </a:ext>
            </a:extLst>
          </p:cNvPr>
          <p:cNvSpPr>
            <a:spLocks noGrp="1"/>
          </p:cNvSpPr>
          <p:nvPr>
            <p:ph type="ctrTitle"/>
          </p:nvPr>
        </p:nvSpPr>
        <p:spPr>
          <a:xfrm>
            <a:off x="1356851" y="-280738"/>
            <a:ext cx="9144000" cy="2387600"/>
          </a:xfrm>
        </p:spPr>
        <p:txBody>
          <a:bodyPr/>
          <a:lstStyle/>
          <a:p>
            <a:r>
              <a:rPr lang="en-ZW" b="1" dirty="0">
                <a:latin typeface="Bookman Old Style" panose="02050604050505020204" pitchFamily="18" charset="0"/>
              </a:rPr>
              <a:t>THANK YOU</a:t>
            </a:r>
          </a:p>
        </p:txBody>
      </p:sp>
      <p:pic>
        <p:nvPicPr>
          <p:cNvPr id="7" name="Picture 6" descr="Logo, company name&#10;&#10;Description automatically generated">
            <a:extLst>
              <a:ext uri="{FF2B5EF4-FFF2-40B4-BE49-F238E27FC236}">
                <a16:creationId xmlns:a16="http://schemas.microsoft.com/office/drawing/2014/main" id="{0E03CC6B-24BF-C898-9AE3-D326AAA72BE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5355" y="2448233"/>
            <a:ext cx="4208206" cy="3637936"/>
          </a:xfrm>
          <a:prstGeom prst="rect">
            <a:avLst/>
          </a:prstGeom>
        </p:spPr>
      </p:pic>
    </p:spTree>
    <p:extLst>
      <p:ext uri="{BB962C8B-B14F-4D97-AF65-F5344CB8AC3E}">
        <p14:creationId xmlns:p14="http://schemas.microsoft.com/office/powerpoint/2010/main" val="529092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DF93C-1BC7-8EA6-AA28-51D7F587022A}"/>
              </a:ext>
            </a:extLst>
          </p:cNvPr>
          <p:cNvSpPr>
            <a:spLocks noGrp="1"/>
          </p:cNvSpPr>
          <p:nvPr>
            <p:ph type="ctrTitle"/>
          </p:nvPr>
        </p:nvSpPr>
        <p:spPr>
          <a:xfrm>
            <a:off x="1523999" y="1122364"/>
            <a:ext cx="6724261" cy="837066"/>
          </a:xfrm>
        </p:spPr>
        <p:txBody>
          <a:bodyPr>
            <a:normAutofit fontScale="90000"/>
          </a:bodyPr>
          <a:lstStyle/>
          <a:p>
            <a:pPr algn="l"/>
            <a:r>
              <a:rPr lang="en-ZW" b="1" dirty="0">
                <a:latin typeface="Bookman Old Style" panose="02050604050505020204" pitchFamily="18" charset="0"/>
              </a:rPr>
              <a:t>Board of Directors</a:t>
            </a:r>
            <a:br>
              <a:rPr lang="en-ZW" dirty="0"/>
            </a:br>
            <a:endParaRPr lang="en-ZW" dirty="0"/>
          </a:p>
        </p:txBody>
      </p:sp>
      <p:sp>
        <p:nvSpPr>
          <p:cNvPr id="3" name="Subtitle 2">
            <a:extLst>
              <a:ext uri="{FF2B5EF4-FFF2-40B4-BE49-F238E27FC236}">
                <a16:creationId xmlns:a16="http://schemas.microsoft.com/office/drawing/2014/main" id="{EB88D374-9FD6-1475-208B-36AF680C852C}"/>
              </a:ext>
            </a:extLst>
          </p:cNvPr>
          <p:cNvSpPr>
            <a:spLocks noGrp="1"/>
          </p:cNvSpPr>
          <p:nvPr>
            <p:ph type="subTitle" idx="1"/>
          </p:nvPr>
        </p:nvSpPr>
        <p:spPr>
          <a:xfrm>
            <a:off x="1524000" y="1492898"/>
            <a:ext cx="9144000" cy="4870580"/>
          </a:xfrm>
        </p:spPr>
        <p:txBody>
          <a:bodyPr>
            <a:normAutofit fontScale="77500" lnSpcReduction="20000"/>
          </a:bodyPr>
          <a:lstStyle/>
          <a:p>
            <a:pPr marL="342900" indent="-342900" algn="l">
              <a:lnSpc>
                <a:spcPct val="120000"/>
              </a:lnSpc>
              <a:buFont typeface="Arial" panose="020B0604020202020204" pitchFamily="34" charset="0"/>
              <a:buChar char="•"/>
            </a:pPr>
            <a:r>
              <a:rPr lang="en-ZW" sz="3600" b="1" dirty="0">
                <a:latin typeface="Bookman Old Style" panose="02050604050505020204" pitchFamily="18" charset="0"/>
              </a:rPr>
              <a:t>Mr. E. G. Cross – Chairman</a:t>
            </a:r>
          </a:p>
          <a:p>
            <a:pPr marL="342900" indent="-342900" algn="l">
              <a:lnSpc>
                <a:spcPct val="120000"/>
              </a:lnSpc>
              <a:buFont typeface="Arial" panose="020B0604020202020204" pitchFamily="34" charset="0"/>
              <a:buChar char="•"/>
            </a:pPr>
            <a:r>
              <a:rPr lang="en-ZW" sz="3600" b="1" dirty="0">
                <a:latin typeface="Bookman Old Style" panose="02050604050505020204" pitchFamily="18" charset="0"/>
              </a:rPr>
              <a:t>Mr A. Mhembere – Platinum Producers Association</a:t>
            </a:r>
          </a:p>
          <a:p>
            <a:pPr marL="342900" indent="-342900" algn="l">
              <a:lnSpc>
                <a:spcPct val="120000"/>
              </a:lnSpc>
              <a:buFont typeface="Arial" panose="020B0604020202020204" pitchFamily="34" charset="0"/>
              <a:buChar char="•"/>
            </a:pPr>
            <a:r>
              <a:rPr lang="en-ZW" sz="3600" b="1" dirty="0">
                <a:latin typeface="Bookman Old Style" panose="02050604050505020204" pitchFamily="18" charset="0"/>
              </a:rPr>
              <a:t>Mr C. Dengu – RioZim</a:t>
            </a:r>
          </a:p>
          <a:p>
            <a:pPr marL="342900" indent="-342900" algn="l">
              <a:lnSpc>
                <a:spcPct val="120000"/>
              </a:lnSpc>
              <a:buFont typeface="Arial" panose="020B0604020202020204" pitchFamily="34" charset="0"/>
              <a:buChar char="•"/>
            </a:pPr>
            <a:r>
              <a:rPr lang="en-ZW" sz="3600" b="1" dirty="0">
                <a:latin typeface="Bookman Old Style" panose="02050604050505020204" pitchFamily="18" charset="0"/>
              </a:rPr>
              <a:t>Mr T. Barnard – Prospect Lithium Zimbabwe</a:t>
            </a:r>
          </a:p>
          <a:p>
            <a:pPr marL="342900" indent="-342900" algn="l">
              <a:lnSpc>
                <a:spcPct val="120000"/>
              </a:lnSpc>
              <a:buFont typeface="Arial" panose="020B0604020202020204" pitchFamily="34" charset="0"/>
              <a:buChar char="•"/>
            </a:pPr>
            <a:r>
              <a:rPr lang="en-ZW" sz="3600" b="1" dirty="0">
                <a:latin typeface="Bookman Old Style" panose="02050604050505020204" pitchFamily="18" charset="0"/>
              </a:rPr>
              <a:t>Mr B. Xu – Afrochine Smelters</a:t>
            </a:r>
          </a:p>
          <a:p>
            <a:pPr marL="342900" indent="-342900" algn="l">
              <a:lnSpc>
                <a:spcPct val="120000"/>
              </a:lnSpc>
              <a:buFont typeface="Arial" panose="020B0604020202020204" pitchFamily="34" charset="0"/>
              <a:buChar char="•"/>
            </a:pPr>
            <a:r>
              <a:rPr lang="en-ZW" sz="3600" b="1" dirty="0">
                <a:latin typeface="Bookman Old Style" panose="02050604050505020204" pitchFamily="18" charset="0"/>
              </a:rPr>
              <a:t>Mr K. Matsheza – CZI President</a:t>
            </a:r>
          </a:p>
          <a:p>
            <a:pPr marL="342900" indent="-342900" algn="l">
              <a:lnSpc>
                <a:spcPct val="120000"/>
              </a:lnSpc>
              <a:buFont typeface="Arial" panose="020B0604020202020204" pitchFamily="34" charset="0"/>
              <a:buChar char="•"/>
            </a:pPr>
            <a:r>
              <a:rPr lang="en-ZW" sz="3600" b="1" dirty="0">
                <a:latin typeface="Bookman Old Style" panose="02050604050505020204" pitchFamily="18" charset="0"/>
              </a:rPr>
              <a:t>Mr C. Mangezi – Blanket Mine</a:t>
            </a:r>
          </a:p>
          <a:p>
            <a:pPr marL="342900" indent="-342900" algn="l">
              <a:buFont typeface="Arial" panose="020B0604020202020204" pitchFamily="34" charset="0"/>
              <a:buChar char="•"/>
            </a:pPr>
            <a:endParaRPr lang="en-ZW" dirty="0"/>
          </a:p>
        </p:txBody>
      </p:sp>
    </p:spTree>
    <p:extLst>
      <p:ext uri="{BB962C8B-B14F-4D97-AF65-F5344CB8AC3E}">
        <p14:creationId xmlns:p14="http://schemas.microsoft.com/office/powerpoint/2010/main" val="3809548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8030E-C4B8-38F2-5CE7-7A5AEF1B2749}"/>
              </a:ext>
            </a:extLst>
          </p:cNvPr>
          <p:cNvSpPr>
            <a:spLocks noGrp="1"/>
          </p:cNvSpPr>
          <p:nvPr>
            <p:ph type="ctrTitle"/>
          </p:nvPr>
        </p:nvSpPr>
        <p:spPr>
          <a:xfrm>
            <a:off x="255037" y="-1462217"/>
            <a:ext cx="9144000" cy="2387600"/>
          </a:xfrm>
        </p:spPr>
        <p:txBody>
          <a:bodyPr/>
          <a:lstStyle/>
          <a:p>
            <a:pPr algn="l"/>
            <a:r>
              <a:rPr lang="en-ZW" b="1" dirty="0">
                <a:latin typeface="Bookman Old Style" panose="02050604050505020204" pitchFamily="18" charset="0"/>
              </a:rPr>
              <a:t>Background</a:t>
            </a:r>
          </a:p>
        </p:txBody>
      </p:sp>
      <p:sp>
        <p:nvSpPr>
          <p:cNvPr id="3" name="Subtitle 2">
            <a:extLst>
              <a:ext uri="{FF2B5EF4-FFF2-40B4-BE49-F238E27FC236}">
                <a16:creationId xmlns:a16="http://schemas.microsoft.com/office/drawing/2014/main" id="{B31151A6-192E-410B-FAA2-8CCAE4FDE8FD}"/>
              </a:ext>
            </a:extLst>
          </p:cNvPr>
          <p:cNvSpPr>
            <a:spLocks noGrp="1"/>
          </p:cNvSpPr>
          <p:nvPr>
            <p:ph type="subTitle" idx="1"/>
          </p:nvPr>
        </p:nvSpPr>
        <p:spPr>
          <a:xfrm>
            <a:off x="255035" y="1091382"/>
            <a:ext cx="11750151" cy="5692876"/>
          </a:xfrm>
        </p:spPr>
        <p:txBody>
          <a:bodyPr>
            <a:noAutofit/>
          </a:bodyPr>
          <a:lstStyle/>
          <a:p>
            <a:pPr marL="342900" indent="-342900" algn="just">
              <a:lnSpc>
                <a:spcPct val="100000"/>
              </a:lnSpc>
              <a:buFont typeface="Arial" panose="020B0604020202020204" pitchFamily="34" charset="0"/>
              <a:buChar char="•"/>
            </a:pPr>
            <a:r>
              <a:rPr lang="en-US" sz="3200" b="1" dirty="0">
                <a:latin typeface="Bookman Old Style" panose="02050604050505020204" pitchFamily="18" charset="0"/>
              </a:rPr>
              <a:t>The large industrial and mining energy users require a long-lasting mitigation measure to power supply challenges.</a:t>
            </a:r>
          </a:p>
          <a:p>
            <a:pPr marL="342900" indent="-342900" algn="just">
              <a:lnSpc>
                <a:spcPct val="100000"/>
              </a:lnSpc>
              <a:buFont typeface="Arial" panose="020B0604020202020204" pitchFamily="34" charset="0"/>
              <a:buChar char="•"/>
            </a:pPr>
            <a:r>
              <a:rPr lang="en-US" sz="3200" b="1" dirty="0">
                <a:latin typeface="Bookman Old Style" panose="02050604050505020204" pitchFamily="18" charset="0"/>
              </a:rPr>
              <a:t>With the support of the Government of the Republic of Zimbabwe the large industrial and mining energy users have formed a group called Intensive Energy User Group (IEUG) with an objective to pool financial resources towards financing the procurement of electricity from within SADC, including local generating companies, at competitive tariffs.</a:t>
            </a:r>
            <a:endParaRPr lang="en-ZW" sz="3200" b="1" dirty="0">
              <a:latin typeface="Bookman Old Style" panose="02050604050505020204" pitchFamily="18" charset="0"/>
            </a:endParaRPr>
          </a:p>
        </p:txBody>
      </p:sp>
    </p:spTree>
    <p:extLst>
      <p:ext uri="{BB962C8B-B14F-4D97-AF65-F5344CB8AC3E}">
        <p14:creationId xmlns:p14="http://schemas.microsoft.com/office/powerpoint/2010/main" val="3140736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9A253-0985-8176-AB84-A4FBAD4CF809}"/>
              </a:ext>
            </a:extLst>
          </p:cNvPr>
          <p:cNvSpPr>
            <a:spLocks noGrp="1"/>
          </p:cNvSpPr>
          <p:nvPr>
            <p:ph type="ctrTitle"/>
          </p:nvPr>
        </p:nvSpPr>
        <p:spPr>
          <a:xfrm>
            <a:off x="227044" y="-1378241"/>
            <a:ext cx="9144000" cy="2387600"/>
          </a:xfrm>
        </p:spPr>
        <p:txBody>
          <a:bodyPr/>
          <a:lstStyle/>
          <a:p>
            <a:pPr algn="l"/>
            <a:r>
              <a:rPr lang="en-ZW" b="1" dirty="0">
                <a:latin typeface="Bookman Old Style" panose="02050604050505020204" pitchFamily="18" charset="0"/>
              </a:rPr>
              <a:t>What is the IEUG?</a:t>
            </a:r>
          </a:p>
        </p:txBody>
      </p:sp>
      <p:sp>
        <p:nvSpPr>
          <p:cNvPr id="3" name="Subtitle 2">
            <a:extLst>
              <a:ext uri="{FF2B5EF4-FFF2-40B4-BE49-F238E27FC236}">
                <a16:creationId xmlns:a16="http://schemas.microsoft.com/office/drawing/2014/main" id="{15071D44-5AFE-F371-4C65-2876FC71080E}"/>
              </a:ext>
            </a:extLst>
          </p:cNvPr>
          <p:cNvSpPr>
            <a:spLocks noGrp="1"/>
          </p:cNvSpPr>
          <p:nvPr>
            <p:ph type="subTitle" idx="1"/>
          </p:nvPr>
        </p:nvSpPr>
        <p:spPr>
          <a:xfrm>
            <a:off x="227043" y="1362691"/>
            <a:ext cx="11007013" cy="1655762"/>
          </a:xfrm>
        </p:spPr>
        <p:txBody>
          <a:bodyPr>
            <a:noAutofit/>
          </a:bodyPr>
          <a:lstStyle/>
          <a:p>
            <a:pPr marL="342900" indent="-342900" algn="just">
              <a:lnSpc>
                <a:spcPct val="100000"/>
              </a:lnSpc>
              <a:buFont typeface="Arial" panose="020B0604020202020204" pitchFamily="34" charset="0"/>
              <a:buChar char="•"/>
            </a:pPr>
            <a:r>
              <a:rPr lang="en-US" sz="3200" b="1" dirty="0">
                <a:latin typeface="Bookman Old Style" panose="02050604050505020204" pitchFamily="18" charset="0"/>
              </a:rPr>
              <a:t>The IEUG is a Not-For Profit voluntary organisation whose mandate is to pool financial resources and procure reliable, predictable and uninterrupted base load electricity electricity from external and local generating companies at competitive tariffs. </a:t>
            </a:r>
          </a:p>
          <a:p>
            <a:pPr marL="342900" indent="-342900" algn="just">
              <a:lnSpc>
                <a:spcPct val="100000"/>
              </a:lnSpc>
              <a:buFont typeface="Arial" panose="020B0604020202020204" pitchFamily="34" charset="0"/>
              <a:buChar char="•"/>
            </a:pPr>
            <a:r>
              <a:rPr lang="en-US" sz="3200" b="1" dirty="0">
                <a:latin typeface="Bookman Old Style" panose="02050604050505020204" pitchFamily="18" charset="0"/>
              </a:rPr>
              <a:t>IEUG is not a competitor to ZETDC</a:t>
            </a:r>
          </a:p>
          <a:p>
            <a:pPr marL="342900" indent="-342900" algn="just">
              <a:lnSpc>
                <a:spcPct val="100000"/>
              </a:lnSpc>
              <a:buFont typeface="Arial" panose="020B0604020202020204" pitchFamily="34" charset="0"/>
              <a:buChar char="•"/>
            </a:pPr>
            <a:r>
              <a:rPr lang="en-US" sz="3200" b="1" dirty="0">
                <a:latin typeface="Bookman Old Style" panose="02050604050505020204" pitchFamily="18" charset="0"/>
              </a:rPr>
              <a:t>The IEUGZ works closely with ZETDC in the sourcing, evacuation and delivery of electricity to the IEUG members</a:t>
            </a:r>
            <a:endParaRPr lang="en-ZW" sz="3200" b="1" dirty="0">
              <a:latin typeface="Bookman Old Style" panose="02050604050505020204" pitchFamily="18" charset="0"/>
            </a:endParaRPr>
          </a:p>
        </p:txBody>
      </p:sp>
    </p:spTree>
    <p:extLst>
      <p:ext uri="{BB962C8B-B14F-4D97-AF65-F5344CB8AC3E}">
        <p14:creationId xmlns:p14="http://schemas.microsoft.com/office/powerpoint/2010/main" val="1503876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E9BFD-3AB4-03CC-5A61-1757FFD68634}"/>
              </a:ext>
            </a:extLst>
          </p:cNvPr>
          <p:cNvSpPr>
            <a:spLocks noGrp="1"/>
          </p:cNvSpPr>
          <p:nvPr>
            <p:ph type="ctrTitle"/>
          </p:nvPr>
        </p:nvSpPr>
        <p:spPr>
          <a:xfrm>
            <a:off x="124408" y="-2675195"/>
            <a:ext cx="11650824" cy="3430975"/>
          </a:xfrm>
        </p:spPr>
        <p:txBody>
          <a:bodyPr>
            <a:normAutofit/>
          </a:bodyPr>
          <a:lstStyle/>
          <a:p>
            <a:pPr algn="l"/>
            <a:r>
              <a:rPr lang="en-ZA" sz="4800" b="1" dirty="0">
                <a:effectLst/>
                <a:latin typeface="Bookman Old Style" panose="02050604050505020204" pitchFamily="18" charset="0"/>
                <a:ea typeface="Calibri" panose="020F0502020204030204" pitchFamily="34" charset="0"/>
                <a:cs typeface="Times New Roman" panose="02020603050405020304" pitchFamily="18" charset="0"/>
              </a:rPr>
              <a:t>IEUG Base Load Supply Model</a:t>
            </a:r>
            <a:endParaRPr lang="en-ZW" sz="4800" dirty="0">
              <a:latin typeface="Bookman Old Style" panose="02050604050505020204" pitchFamily="18" charset="0"/>
            </a:endParaRPr>
          </a:p>
        </p:txBody>
      </p:sp>
      <p:pic>
        <p:nvPicPr>
          <p:cNvPr id="7" name="Picture 6">
            <a:extLst>
              <a:ext uri="{FF2B5EF4-FFF2-40B4-BE49-F238E27FC236}">
                <a16:creationId xmlns:a16="http://schemas.microsoft.com/office/drawing/2014/main" id="{6AB7B550-F080-D087-068C-AEFF80BD5AC5}"/>
              </a:ext>
            </a:extLst>
          </p:cNvPr>
          <p:cNvPicPr>
            <a:picLocks noChangeAspect="1"/>
          </p:cNvPicPr>
          <p:nvPr/>
        </p:nvPicPr>
        <p:blipFill>
          <a:blip r:embed="rId2"/>
          <a:stretch>
            <a:fillRect/>
          </a:stretch>
        </p:blipFill>
        <p:spPr>
          <a:xfrm>
            <a:off x="3560618" y="755780"/>
            <a:ext cx="5807317" cy="6102219"/>
          </a:xfrm>
          <a:prstGeom prst="rect">
            <a:avLst/>
          </a:prstGeom>
        </p:spPr>
      </p:pic>
    </p:spTree>
    <p:extLst>
      <p:ext uri="{BB962C8B-B14F-4D97-AF65-F5344CB8AC3E}">
        <p14:creationId xmlns:p14="http://schemas.microsoft.com/office/powerpoint/2010/main" val="21147665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5BC75-08CB-6C16-810F-59F9EDD806C1}"/>
              </a:ext>
            </a:extLst>
          </p:cNvPr>
          <p:cNvSpPr>
            <a:spLocks noGrp="1"/>
          </p:cNvSpPr>
          <p:nvPr>
            <p:ph type="ctrTitle"/>
          </p:nvPr>
        </p:nvSpPr>
        <p:spPr>
          <a:xfrm>
            <a:off x="105747" y="-1480878"/>
            <a:ext cx="9144000" cy="2387600"/>
          </a:xfrm>
        </p:spPr>
        <p:txBody>
          <a:bodyPr/>
          <a:lstStyle/>
          <a:p>
            <a:pPr algn="l"/>
            <a:r>
              <a:rPr lang="en-ZW" b="1" dirty="0">
                <a:latin typeface="Bookman Old Style" panose="02050604050505020204" pitchFamily="18" charset="0"/>
              </a:rPr>
              <a:t>Operational Status</a:t>
            </a:r>
          </a:p>
        </p:txBody>
      </p:sp>
      <p:sp>
        <p:nvSpPr>
          <p:cNvPr id="3" name="Subtitle 2">
            <a:extLst>
              <a:ext uri="{FF2B5EF4-FFF2-40B4-BE49-F238E27FC236}">
                <a16:creationId xmlns:a16="http://schemas.microsoft.com/office/drawing/2014/main" id="{7384F5F8-1758-3F31-0640-5B4C8DCA2CAC}"/>
              </a:ext>
            </a:extLst>
          </p:cNvPr>
          <p:cNvSpPr>
            <a:spLocks noGrp="1"/>
          </p:cNvSpPr>
          <p:nvPr>
            <p:ph type="subTitle" idx="1"/>
          </p:nvPr>
        </p:nvSpPr>
        <p:spPr>
          <a:xfrm>
            <a:off x="105747" y="1073442"/>
            <a:ext cx="11378330" cy="5101215"/>
          </a:xfrm>
        </p:spPr>
        <p:txBody>
          <a:bodyPr>
            <a:noAutofit/>
          </a:bodyPr>
          <a:lstStyle/>
          <a:p>
            <a:pPr marL="342900" indent="-342900" algn="l">
              <a:lnSpc>
                <a:spcPct val="100000"/>
              </a:lnSpc>
              <a:buFont typeface="Arial" panose="020B0604020202020204" pitchFamily="34" charset="0"/>
              <a:buChar char="•"/>
            </a:pPr>
            <a:r>
              <a:rPr lang="en-ZW" sz="3200" b="1" dirty="0">
                <a:latin typeface="Bookman Old Style" panose="02050604050505020204" pitchFamily="18" charset="0"/>
              </a:rPr>
              <a:t>IEUG commenced operations on 01 April 2023 with a base load supply of 40MW secured from Zimbabwe Zhongxin Electrical Energy (Private) Limited (ZZEE).</a:t>
            </a:r>
          </a:p>
          <a:p>
            <a:pPr marL="342900" indent="-342900" algn="l">
              <a:lnSpc>
                <a:spcPct val="100000"/>
              </a:lnSpc>
              <a:buFont typeface="Arial" panose="020B0604020202020204" pitchFamily="34" charset="0"/>
              <a:buChar char="•"/>
            </a:pPr>
            <a:r>
              <a:rPr lang="en-ZW" sz="3200" b="1" dirty="0">
                <a:latin typeface="Bookman Old Style" panose="02050604050505020204" pitchFamily="18" charset="0"/>
              </a:rPr>
              <a:t>The power supply agreement (PPA) with ZZEE is for an initial term of 5 years at a fixed tariff. </a:t>
            </a:r>
          </a:p>
          <a:p>
            <a:pPr marL="342900" indent="-342900" algn="l">
              <a:lnSpc>
                <a:spcPct val="100000"/>
              </a:lnSpc>
              <a:buFont typeface="Arial" panose="020B0604020202020204" pitchFamily="34" charset="0"/>
              <a:buChar char="•"/>
            </a:pPr>
            <a:r>
              <a:rPr lang="en-ZW" sz="3200" b="1" dirty="0">
                <a:latin typeface="Bookman Old Style" panose="02050604050505020204" pitchFamily="18" charset="0"/>
              </a:rPr>
              <a:t>ZERA has approved a wheeling tariff of USc1.25/kWh payable to ZETDC. The wheeling charged will be reviewed annually.</a:t>
            </a:r>
          </a:p>
          <a:p>
            <a:pPr marL="342900" indent="-342900" algn="l">
              <a:buFont typeface="Arial" panose="020B0604020202020204" pitchFamily="34" charset="0"/>
              <a:buChar char="•"/>
            </a:pPr>
            <a:endParaRPr lang="en-ZW" sz="3200" dirty="0">
              <a:latin typeface="Bookman Old Style" panose="02050604050505020204" pitchFamily="18" charset="0"/>
            </a:endParaRPr>
          </a:p>
        </p:txBody>
      </p:sp>
    </p:spTree>
    <p:extLst>
      <p:ext uri="{BB962C8B-B14F-4D97-AF65-F5344CB8AC3E}">
        <p14:creationId xmlns:p14="http://schemas.microsoft.com/office/powerpoint/2010/main" val="170096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D0D99-7C7C-F0D9-1FC7-E570F27A3E1B}"/>
              </a:ext>
            </a:extLst>
          </p:cNvPr>
          <p:cNvSpPr>
            <a:spLocks noGrp="1"/>
          </p:cNvSpPr>
          <p:nvPr>
            <p:ph type="ctrTitle"/>
          </p:nvPr>
        </p:nvSpPr>
        <p:spPr>
          <a:xfrm>
            <a:off x="-285135" y="-1276708"/>
            <a:ext cx="11287432" cy="2387600"/>
          </a:xfrm>
        </p:spPr>
        <p:txBody>
          <a:bodyPr/>
          <a:lstStyle/>
          <a:p>
            <a:r>
              <a:rPr lang="en-ZW" b="1" dirty="0">
                <a:latin typeface="Bookman Old Style" panose="02050604050505020204" pitchFamily="18" charset="0"/>
              </a:rPr>
              <a:t>Operational Status Cont..</a:t>
            </a:r>
            <a:endParaRPr lang="en-ZW" dirty="0"/>
          </a:p>
        </p:txBody>
      </p:sp>
      <p:sp>
        <p:nvSpPr>
          <p:cNvPr id="3" name="Subtitle 2">
            <a:extLst>
              <a:ext uri="{FF2B5EF4-FFF2-40B4-BE49-F238E27FC236}">
                <a16:creationId xmlns:a16="http://schemas.microsoft.com/office/drawing/2014/main" id="{9D4CD3DE-7C9A-5899-4671-E4B68F08BDBC}"/>
              </a:ext>
            </a:extLst>
          </p:cNvPr>
          <p:cNvSpPr>
            <a:spLocks noGrp="1"/>
          </p:cNvSpPr>
          <p:nvPr>
            <p:ph type="subTitle" idx="1"/>
          </p:nvPr>
        </p:nvSpPr>
        <p:spPr>
          <a:xfrm>
            <a:off x="117986" y="1537263"/>
            <a:ext cx="11464413" cy="4214608"/>
          </a:xfrm>
        </p:spPr>
        <p:txBody>
          <a:bodyPr>
            <a:normAutofit fontScale="47500" lnSpcReduction="20000"/>
          </a:bodyPr>
          <a:lstStyle/>
          <a:p>
            <a:pPr marL="342900" indent="-342900" algn="just">
              <a:buFont typeface="Arial" panose="020B0604020202020204" pitchFamily="34" charset="0"/>
              <a:buChar char="•"/>
            </a:pPr>
            <a:r>
              <a:rPr lang="en-ZW" sz="8000" b="1" dirty="0">
                <a:latin typeface="Bookman Old Style" panose="02050604050505020204" pitchFamily="18" charset="0"/>
              </a:rPr>
              <a:t>IEUG is in the process of finalising a System Operating Agreement (SOA) with ZETDC. </a:t>
            </a:r>
          </a:p>
          <a:p>
            <a:pPr algn="just"/>
            <a:endParaRPr lang="en-ZW" sz="8000" b="1" dirty="0">
              <a:latin typeface="Bookman Old Style" panose="02050604050505020204" pitchFamily="18" charset="0"/>
            </a:endParaRPr>
          </a:p>
          <a:p>
            <a:pPr marL="342900" indent="-342900" algn="just">
              <a:buFont typeface="Arial" panose="020B0604020202020204" pitchFamily="34" charset="0"/>
              <a:buChar char="•"/>
            </a:pPr>
            <a:r>
              <a:rPr lang="en-ZW" sz="8000" b="1" dirty="0">
                <a:latin typeface="Bookman Old Style" panose="02050604050505020204" pitchFamily="18" charset="0"/>
              </a:rPr>
              <a:t>The SOA governs the terms and conditions for balancing the electricity secured by IEUG to guarantee </a:t>
            </a:r>
            <a:r>
              <a:rPr lang="en-US" sz="8000" b="1" dirty="0">
                <a:latin typeface="Bookman Old Style" panose="02050604050505020204" pitchFamily="18" charset="0"/>
              </a:rPr>
              <a:t>a reliable, predictable and uninterrupted supply to IEUG Members.</a:t>
            </a:r>
            <a:endParaRPr lang="en-ZW" sz="8000" b="1" dirty="0">
              <a:latin typeface="Bookman Old Style" panose="02050604050505020204" pitchFamily="18" charset="0"/>
            </a:endParaRPr>
          </a:p>
          <a:p>
            <a:pPr marL="342900" indent="-342900" algn="l">
              <a:buFont typeface="Arial" panose="020B0604020202020204" pitchFamily="34" charset="0"/>
              <a:buChar char="•"/>
            </a:pPr>
            <a:endParaRPr lang="en-ZW" dirty="0"/>
          </a:p>
        </p:txBody>
      </p:sp>
    </p:spTree>
    <p:extLst>
      <p:ext uri="{BB962C8B-B14F-4D97-AF65-F5344CB8AC3E}">
        <p14:creationId xmlns:p14="http://schemas.microsoft.com/office/powerpoint/2010/main" val="1269933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1B669-F1BF-0A22-E884-B48156D09C22}"/>
              </a:ext>
            </a:extLst>
          </p:cNvPr>
          <p:cNvSpPr>
            <a:spLocks noGrp="1"/>
          </p:cNvSpPr>
          <p:nvPr>
            <p:ph type="ctrTitle"/>
          </p:nvPr>
        </p:nvSpPr>
        <p:spPr>
          <a:xfrm>
            <a:off x="78658" y="-1484671"/>
            <a:ext cx="11651226" cy="2387600"/>
          </a:xfrm>
        </p:spPr>
        <p:txBody>
          <a:bodyPr>
            <a:normAutofit/>
          </a:bodyPr>
          <a:lstStyle/>
          <a:p>
            <a:pPr algn="l"/>
            <a:r>
              <a:rPr lang="en-ZW" sz="4400" b="1" dirty="0">
                <a:latin typeface="Bookman Old Style" panose="02050604050505020204" pitchFamily="18" charset="0"/>
              </a:rPr>
              <a:t>Requirements to withdraw IEUG power</a:t>
            </a:r>
          </a:p>
        </p:txBody>
      </p:sp>
      <p:sp>
        <p:nvSpPr>
          <p:cNvPr id="3" name="Subtitle 2">
            <a:extLst>
              <a:ext uri="{FF2B5EF4-FFF2-40B4-BE49-F238E27FC236}">
                <a16:creationId xmlns:a16="http://schemas.microsoft.com/office/drawing/2014/main" id="{75DBE94C-38A9-8ECF-80C3-8972146A3A91}"/>
              </a:ext>
            </a:extLst>
          </p:cNvPr>
          <p:cNvSpPr>
            <a:spLocks noGrp="1"/>
          </p:cNvSpPr>
          <p:nvPr>
            <p:ph type="subTitle" idx="1"/>
          </p:nvPr>
        </p:nvSpPr>
        <p:spPr>
          <a:xfrm>
            <a:off x="78657" y="1104643"/>
            <a:ext cx="11464414" cy="4863537"/>
          </a:xfrm>
        </p:spPr>
        <p:txBody>
          <a:bodyPr>
            <a:normAutofit lnSpcReduction="10000"/>
          </a:bodyPr>
          <a:lstStyle/>
          <a:p>
            <a:pPr marL="342900" indent="-342900" algn="l">
              <a:lnSpc>
                <a:spcPct val="100000"/>
              </a:lnSpc>
              <a:buFont typeface="Arial" panose="020B0604020202020204" pitchFamily="34" charset="0"/>
              <a:buChar char="•"/>
            </a:pPr>
            <a:r>
              <a:rPr lang="en-ZW" sz="4000" b="1" dirty="0">
                <a:latin typeface="Bookman Old Style" panose="02050604050505020204" pitchFamily="18" charset="0"/>
              </a:rPr>
              <a:t>The IEUG member must have a dedicated feeder power line.</a:t>
            </a:r>
          </a:p>
          <a:p>
            <a:pPr marL="342900" indent="-342900" algn="l">
              <a:lnSpc>
                <a:spcPct val="100000"/>
              </a:lnSpc>
              <a:buFont typeface="Arial" panose="020B0604020202020204" pitchFamily="34" charset="0"/>
              <a:buChar char="•"/>
            </a:pPr>
            <a:r>
              <a:rPr lang="en-ZW" sz="4000" b="1" dirty="0">
                <a:latin typeface="Bookman Old Style" panose="02050604050505020204" pitchFamily="18" charset="0"/>
              </a:rPr>
              <a:t>The IEUG member must have a </a:t>
            </a:r>
            <a:r>
              <a:rPr lang="en-US" sz="4000" b="1" dirty="0">
                <a:latin typeface="Bookman Old Style" panose="02050604050505020204" pitchFamily="18" charset="0"/>
              </a:rPr>
              <a:t>Smart Meter (as prescribed and installed by ZETDC).</a:t>
            </a:r>
            <a:endParaRPr lang="en-ZW" sz="4000" b="1" dirty="0">
              <a:latin typeface="Bookman Old Style" panose="02050604050505020204" pitchFamily="18" charset="0"/>
            </a:endParaRPr>
          </a:p>
          <a:p>
            <a:pPr marL="342900" indent="-342900" algn="l">
              <a:lnSpc>
                <a:spcPct val="100000"/>
              </a:lnSpc>
              <a:buFont typeface="Arial" panose="020B0604020202020204" pitchFamily="34" charset="0"/>
              <a:buChar char="•"/>
            </a:pPr>
            <a:r>
              <a:rPr lang="en-ZW" sz="4000" b="1" dirty="0">
                <a:latin typeface="Bookman Old Style" panose="02050604050505020204" pitchFamily="18" charset="0"/>
              </a:rPr>
              <a:t>The IEUG Member must be cleared and assigned to withdraw power from the IEUG by ZETDC</a:t>
            </a:r>
          </a:p>
        </p:txBody>
      </p:sp>
    </p:spTree>
    <p:extLst>
      <p:ext uri="{BB962C8B-B14F-4D97-AF65-F5344CB8AC3E}">
        <p14:creationId xmlns:p14="http://schemas.microsoft.com/office/powerpoint/2010/main" val="507950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1CB70-178C-9919-0064-BF32655F5AC1}"/>
              </a:ext>
            </a:extLst>
          </p:cNvPr>
          <p:cNvSpPr>
            <a:spLocks noGrp="1"/>
          </p:cNvSpPr>
          <p:nvPr>
            <p:ph type="title"/>
          </p:nvPr>
        </p:nvSpPr>
        <p:spPr/>
        <p:txBody>
          <a:bodyPr/>
          <a:lstStyle/>
          <a:p>
            <a:r>
              <a:rPr lang="en-ZW" dirty="0"/>
              <a:t> </a:t>
            </a:r>
            <a:r>
              <a:rPr lang="en-ZW" b="1" dirty="0"/>
              <a:t>The IEUG Investment Program</a:t>
            </a:r>
          </a:p>
        </p:txBody>
      </p:sp>
      <p:sp>
        <p:nvSpPr>
          <p:cNvPr id="3" name="Content Placeholder 2">
            <a:extLst>
              <a:ext uri="{FF2B5EF4-FFF2-40B4-BE49-F238E27FC236}">
                <a16:creationId xmlns:a16="http://schemas.microsoft.com/office/drawing/2014/main" id="{0FCE2323-2689-4A2C-66E9-C4DB4E48E98F}"/>
              </a:ext>
            </a:extLst>
          </p:cNvPr>
          <p:cNvSpPr>
            <a:spLocks noGrp="1"/>
          </p:cNvSpPr>
          <p:nvPr>
            <p:ph idx="1"/>
          </p:nvPr>
        </p:nvSpPr>
        <p:spPr/>
        <p:txBody>
          <a:bodyPr>
            <a:normAutofit fontScale="77500" lnSpcReduction="20000"/>
          </a:bodyPr>
          <a:lstStyle/>
          <a:p>
            <a:r>
              <a:rPr lang="en-ZW" sz="3600" b="1" dirty="0"/>
              <a:t>Zimbabwe has a 800 megawatt deficit in power supplies. This is equal to 40 per cent of demand and we will not be able to overcome this shortage for 5 years until new power becomes available.</a:t>
            </a:r>
          </a:p>
          <a:p>
            <a:r>
              <a:rPr lang="en-ZW" sz="3600" b="1" dirty="0"/>
              <a:t>This problem is compounded by the fact that energy demand in Zimbabwe is increasing exponentially and is expected to reach 10 000 megawatts by 2030. The Mining Industry is the main driver.</a:t>
            </a:r>
          </a:p>
          <a:p>
            <a:r>
              <a:rPr lang="en-ZW" sz="3600" b="1" dirty="0"/>
              <a:t>IEUG is supporting the listing of ZETDC on Victoria Falls Stock Exchange to raise money to invest in the Grid and transmission Infrastructure. The need for a robust grid and transmission infrastructure in critical to the national development </a:t>
            </a:r>
          </a:p>
        </p:txBody>
      </p:sp>
    </p:spTree>
    <p:extLst>
      <p:ext uri="{BB962C8B-B14F-4D97-AF65-F5344CB8AC3E}">
        <p14:creationId xmlns:p14="http://schemas.microsoft.com/office/powerpoint/2010/main" val="38043725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822</Words>
  <Application>Microsoft Macintosh PowerPoint</Application>
  <PresentationFormat>Widescreen</PresentationFormat>
  <Paragraphs>63</Paragraphs>
  <Slides>15</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Bookman Old Style</vt:lpstr>
      <vt:lpstr>Calibri</vt:lpstr>
      <vt:lpstr>Calibri Light</vt:lpstr>
      <vt:lpstr>Office Theme</vt:lpstr>
      <vt:lpstr>              Supported by:                                                                                                     Current Membership  Ministry of Energy and Power Development                                                        ZETDC Ministry of Finance and Economic Development                                                 GreenCo - Zambia Zimbabwe Energy Regulatory Authority (ZERA) ZESA Holdings (Private) Limited </vt:lpstr>
      <vt:lpstr>Board of Directors </vt:lpstr>
      <vt:lpstr>Background</vt:lpstr>
      <vt:lpstr>What is the IEUG?</vt:lpstr>
      <vt:lpstr>IEUG Base Load Supply Model</vt:lpstr>
      <vt:lpstr>Operational Status</vt:lpstr>
      <vt:lpstr>Operational Status Cont..</vt:lpstr>
      <vt:lpstr>Requirements to withdraw IEUG power</vt:lpstr>
      <vt:lpstr> The IEUG Investment Program</vt:lpstr>
      <vt:lpstr> The IEUG Investment Program</vt:lpstr>
      <vt:lpstr> IEUG Investment Program</vt:lpstr>
      <vt:lpstr> IEUG Investment Program</vt:lpstr>
      <vt:lpstr> Conclusion</vt:lpstr>
      <vt:lpstr>Contact Details for Further Information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Supported by:                                                                                                    Partners: Ministry of Energy and Power Development                                                        ZETDC Ministry of Finance and Economic Development                                                 GreenCo - Zambia Zimbabwe Energy Regulatory Authority (ZERA) ZESA Holdings (Private) Limited</dc:title>
  <dc:creator>Munyaradzi Chinhengo</dc:creator>
  <cp:lastModifiedBy>Caleb Dengu</cp:lastModifiedBy>
  <cp:revision>8</cp:revision>
  <dcterms:created xsi:type="dcterms:W3CDTF">2023-05-28T04:12:38Z</dcterms:created>
  <dcterms:modified xsi:type="dcterms:W3CDTF">2023-05-28T16:38:55Z</dcterms:modified>
</cp:coreProperties>
</file>