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4" r:id="rId5"/>
  </p:sldMasterIdLst>
  <p:notesMasterIdLst>
    <p:notesMasterId r:id="rId20"/>
  </p:notesMasterIdLst>
  <p:handoutMasterIdLst>
    <p:handoutMasterId r:id="rId21"/>
  </p:handoutMasterIdLst>
  <p:sldIdLst>
    <p:sldId id="327" r:id="rId6"/>
    <p:sldId id="389" r:id="rId7"/>
    <p:sldId id="398" r:id="rId8"/>
    <p:sldId id="391" r:id="rId9"/>
    <p:sldId id="399" r:id="rId10"/>
    <p:sldId id="400" r:id="rId11"/>
    <p:sldId id="404" r:id="rId12"/>
    <p:sldId id="392" r:id="rId13"/>
    <p:sldId id="401" r:id="rId14"/>
    <p:sldId id="369" r:id="rId15"/>
    <p:sldId id="367" r:id="rId16"/>
    <p:sldId id="397" r:id="rId17"/>
    <p:sldId id="403" r:id="rId18"/>
    <p:sldId id="402" r:id="rId19"/>
  </p:sldIdLst>
  <p:sldSz cx="9144000" cy="6858000" type="screen4x3"/>
  <p:notesSz cx="7010400" cy="9236075"/>
  <p:defaultTextStyle>
    <a:defPPr>
      <a:defRPr lang="en-US"/>
    </a:defPPr>
    <a:lvl1pPr marL="0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8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56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15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74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6F7BF71-6340-0A56-AB9E-AD9B8ABA6606}" name="Park, Chanwook" initials="PC" userId="S::ParkC1@state.gov::ae32ff34-cca2-4373-ab87-8de1afcd587f" providerId="AD"/>
  <p188:author id="{0FEBC9F4-3913-8B15-66DA-B3DCED051E76}" name="Woodard, Scott" initials="WS" userId="S::woodards@state.gov::f3b25087-94a9-4b21-96d6-e2bbbb47d1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84E"/>
    <a:srgbClr val="1D3F69"/>
    <a:srgbClr val="173355"/>
    <a:srgbClr val="FFFFCC"/>
    <a:srgbClr val="D9D9D9"/>
    <a:srgbClr val="000000"/>
    <a:srgbClr val="234D7F"/>
    <a:srgbClr val="2C5F9C"/>
    <a:srgbClr val="316BB1"/>
    <a:srgbClr val="0D1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57735856865675"/>
          <c:y val="3.5154978221973568E-2"/>
          <c:w val="0.82266065179352588"/>
          <c:h val="0.7093466101097551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'share-of-top-producing-countrie'!$B$4</c:f>
              <c:strCache>
                <c:ptCount val="1"/>
                <c:pt idx="0">
                  <c:v>PRC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1219196584587198E-3"/>
                  <c:y val="-8.9868260223868974E-17"/>
                </c:manualLayout>
              </c:layout>
              <c:tx>
                <c:rich>
                  <a:bodyPr/>
                  <a:lstStyle/>
                  <a:p>
                    <a:fld id="{EF12EE64-3E74-45C2-BB21-DA53282700E4}" type="SERIESNAME">
                      <a:rPr lang="en-US" sz="12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[SERIES NAME]</a:t>
                    </a:fld>
                    <a:r>
                      <a:rPr lang="en-US" sz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: </a:t>
                    </a:r>
                    <a:fld id="{9860F57D-9263-481E-8152-092B86D4FE03}" type="VALUE">
                      <a:rPr lang="en-US" sz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 sz="1200" baseline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: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3FB-4CFA-9190-CE701FFCABD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FB-4CFA-9190-CE701FFCABD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FB-4CFA-9190-CE701FFCABD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: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'share-of-top-producing-countrie'!$A$5:$A$10</c:f>
              <c:strCache>
                <c:ptCount val="6"/>
                <c:pt idx="0">
                  <c:v>Copper</c:v>
                </c:pt>
                <c:pt idx="1">
                  <c:v>Nickel</c:v>
                </c:pt>
                <c:pt idx="2">
                  <c:v>Cobalt</c:v>
                </c:pt>
                <c:pt idx="3">
                  <c:v>Graphite</c:v>
                </c:pt>
                <c:pt idx="4">
                  <c:v>Lithium</c:v>
                </c:pt>
                <c:pt idx="5">
                  <c:v>Rare earths</c:v>
                </c:pt>
              </c:strCache>
              <c:extLst/>
            </c:strRef>
          </c:cat>
          <c:val>
            <c:numRef>
              <c:f>'share-of-top-producing-countrie'!$B$5:$B$10</c:f>
              <c:numCache>
                <c:formatCode>General</c:formatCode>
                <c:ptCount val="6"/>
                <c:pt idx="0">
                  <c:v>0.08</c:v>
                </c:pt>
                <c:pt idx="1">
                  <c:v>0</c:v>
                </c:pt>
                <c:pt idx="2">
                  <c:v>0</c:v>
                </c:pt>
                <c:pt idx="3">
                  <c:v>0.64</c:v>
                </c:pt>
                <c:pt idx="4">
                  <c:v>0.13</c:v>
                </c:pt>
                <c:pt idx="5">
                  <c:v>0.6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A3FB-4CFA-9190-CE701FFCABDF}"/>
            </c:ext>
          </c:extLst>
        </c:ser>
        <c:ser>
          <c:idx val="1"/>
          <c:order val="1"/>
          <c:tx>
            <c:strRef>
              <c:f>'share-of-top-producing-countrie'!$C$4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'share-of-top-producing-countrie'!$A$5:$A$10</c:f>
              <c:strCache>
                <c:ptCount val="6"/>
                <c:pt idx="0">
                  <c:v>Copper</c:v>
                </c:pt>
                <c:pt idx="1">
                  <c:v>Nickel</c:v>
                </c:pt>
                <c:pt idx="2">
                  <c:v>Cobalt</c:v>
                </c:pt>
                <c:pt idx="3">
                  <c:v>Graphite</c:v>
                </c:pt>
                <c:pt idx="4">
                  <c:v>Lithium</c:v>
                </c:pt>
                <c:pt idx="5">
                  <c:v>Rare earths</c:v>
                </c:pt>
              </c:strCache>
              <c:extLst/>
            </c:strRef>
          </c:cat>
          <c:val>
            <c:numRef>
              <c:f>'share-of-top-producing-countrie'!$C$5:$C$10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A3FB-4CFA-9190-CE701FFCABDF}"/>
            </c:ext>
          </c:extLst>
        </c:ser>
        <c:ser>
          <c:idx val="2"/>
          <c:order val="2"/>
          <c:tx>
            <c:strRef>
              <c:f>'share-of-top-producing-countrie'!$D$4</c:f>
              <c:strCache>
                <c:ptCount val="1"/>
                <c:pt idx="0">
                  <c:v>Chile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'share-of-top-producing-countrie'!$A$5:$A$10</c:f>
              <c:strCache>
                <c:ptCount val="6"/>
                <c:pt idx="0">
                  <c:v>Copper</c:v>
                </c:pt>
                <c:pt idx="1">
                  <c:v>Nickel</c:v>
                </c:pt>
                <c:pt idx="2">
                  <c:v>Cobalt</c:v>
                </c:pt>
                <c:pt idx="3">
                  <c:v>Graphite</c:v>
                </c:pt>
                <c:pt idx="4">
                  <c:v>Lithium</c:v>
                </c:pt>
                <c:pt idx="5">
                  <c:v>Rare earths</c:v>
                </c:pt>
              </c:strCache>
              <c:extLst/>
            </c:strRef>
          </c:cat>
          <c:val>
            <c:numRef>
              <c:f>'share-of-top-producing-countrie'!$D$5:$D$10</c:f>
              <c:numCache>
                <c:formatCode>General</c:formatCode>
                <c:ptCount val="6"/>
                <c:pt idx="0">
                  <c:v>0.28000000000000003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0.22</c:v>
                </c:pt>
                <c:pt idx="5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A3FB-4CFA-9190-CE701FFCABDF}"/>
            </c:ext>
          </c:extLst>
        </c:ser>
        <c:ser>
          <c:idx val="3"/>
          <c:order val="3"/>
          <c:tx>
            <c:strRef>
              <c:f>'share-of-top-producing-countrie'!$E$4</c:f>
              <c:strCache>
                <c:ptCount val="1"/>
                <c:pt idx="0">
                  <c:v>Indonesia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'share-of-top-producing-countrie'!$A$5:$A$10</c:f>
              <c:strCache>
                <c:ptCount val="6"/>
                <c:pt idx="0">
                  <c:v>Copper</c:v>
                </c:pt>
                <c:pt idx="1">
                  <c:v>Nickel</c:v>
                </c:pt>
                <c:pt idx="2">
                  <c:v>Cobalt</c:v>
                </c:pt>
                <c:pt idx="3">
                  <c:v>Graphite</c:v>
                </c:pt>
                <c:pt idx="4">
                  <c:v>Lithium</c:v>
                </c:pt>
                <c:pt idx="5">
                  <c:v>Rare earths</c:v>
                </c:pt>
              </c:strCache>
              <c:extLst/>
            </c:strRef>
          </c:cat>
          <c:val>
            <c:numRef>
              <c:f>'share-of-top-producing-countrie'!$E$5:$E$10</c:f>
              <c:numCache>
                <c:formatCode>General</c:formatCode>
                <c:ptCount val="6"/>
                <c:pt idx="0">
                  <c:v>0</c:v>
                </c:pt>
                <c:pt idx="1">
                  <c:v>0.33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A3FB-4CFA-9190-CE701FFCABDF}"/>
            </c:ext>
          </c:extLst>
        </c:ser>
        <c:ser>
          <c:idx val="4"/>
          <c:order val="4"/>
          <c:tx>
            <c:strRef>
              <c:f>'share-of-top-producing-countrie'!$F$4</c:f>
              <c:strCache>
                <c:ptCount val="1"/>
                <c:pt idx="0">
                  <c:v>DRC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'share-of-top-producing-countrie'!$A$5:$A$10</c:f>
              <c:strCache>
                <c:ptCount val="6"/>
                <c:pt idx="0">
                  <c:v>Copper</c:v>
                </c:pt>
                <c:pt idx="1">
                  <c:v>Nickel</c:v>
                </c:pt>
                <c:pt idx="2">
                  <c:v>Cobalt</c:v>
                </c:pt>
                <c:pt idx="3">
                  <c:v>Graphite</c:v>
                </c:pt>
                <c:pt idx="4">
                  <c:v>Lithium</c:v>
                </c:pt>
                <c:pt idx="5">
                  <c:v>Rare earths</c:v>
                </c:pt>
              </c:strCache>
              <c:extLst/>
            </c:strRef>
          </c:cat>
          <c:val>
            <c:numRef>
              <c:f>'share-of-top-producing-countrie'!$F$5:$F$10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0.69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A3FB-4CFA-9190-CE701FFCABDF}"/>
            </c:ext>
          </c:extLst>
        </c:ser>
        <c:ser>
          <c:idx val="5"/>
          <c:order val="5"/>
          <c:tx>
            <c:strRef>
              <c:f>'share-of-top-producing-countrie'!$G$4</c:f>
              <c:strCache>
                <c:ptCount val="1"/>
                <c:pt idx="0">
                  <c:v>Australia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'share-of-top-producing-countrie'!$A$5:$A$10</c:f>
              <c:strCache>
                <c:ptCount val="6"/>
                <c:pt idx="0">
                  <c:v>Copper</c:v>
                </c:pt>
                <c:pt idx="1">
                  <c:v>Nickel</c:v>
                </c:pt>
                <c:pt idx="2">
                  <c:v>Cobalt</c:v>
                </c:pt>
                <c:pt idx="3">
                  <c:v>Graphite</c:v>
                </c:pt>
                <c:pt idx="4">
                  <c:v>Lithium</c:v>
                </c:pt>
                <c:pt idx="5">
                  <c:v>Rare earths</c:v>
                </c:pt>
              </c:strCache>
              <c:extLst/>
            </c:strRef>
          </c:cat>
          <c:val>
            <c:numRef>
              <c:f>'share-of-top-producing-countrie'!$G$5:$G$10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0.04</c:v>
                </c:pt>
                <c:pt idx="3">
                  <c:v>0</c:v>
                </c:pt>
                <c:pt idx="4">
                  <c:v>0.52</c:v>
                </c:pt>
                <c:pt idx="5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A3FB-4CFA-9190-CE701FFCABDF}"/>
            </c:ext>
          </c:extLst>
        </c:ser>
        <c:ser>
          <c:idx val="6"/>
          <c:order val="6"/>
          <c:tx>
            <c:strRef>
              <c:f>'share-of-top-producing-countrie'!$H$4</c:f>
              <c:strCache>
                <c:ptCount val="1"/>
                <c:pt idx="0">
                  <c:v>Saudi Arabia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'share-of-top-producing-countrie'!$A$5:$A$10</c:f>
              <c:strCache>
                <c:ptCount val="6"/>
                <c:pt idx="0">
                  <c:v>Copper</c:v>
                </c:pt>
                <c:pt idx="1">
                  <c:v>Nickel</c:v>
                </c:pt>
                <c:pt idx="2">
                  <c:v>Cobalt</c:v>
                </c:pt>
                <c:pt idx="3">
                  <c:v>Graphite</c:v>
                </c:pt>
                <c:pt idx="4">
                  <c:v>Lithium</c:v>
                </c:pt>
                <c:pt idx="5">
                  <c:v>Rare earths</c:v>
                </c:pt>
              </c:strCache>
              <c:extLst/>
            </c:strRef>
          </c:cat>
          <c:val>
            <c:numRef>
              <c:f>'share-of-top-producing-countrie'!$H$5:$H$10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A3FB-4CFA-9190-CE701FFCABDF}"/>
            </c:ext>
          </c:extLst>
        </c:ser>
        <c:ser>
          <c:idx val="7"/>
          <c:order val="7"/>
          <c:tx>
            <c:strRef>
              <c:f>'share-of-top-producing-countrie'!$I$4</c:f>
              <c:strCache>
                <c:ptCount val="1"/>
                <c:pt idx="0">
                  <c:v>Iran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'share-of-top-producing-countrie'!$A$5:$A$10</c:f>
              <c:strCache>
                <c:ptCount val="6"/>
                <c:pt idx="0">
                  <c:v>Copper</c:v>
                </c:pt>
                <c:pt idx="1">
                  <c:v>Nickel</c:v>
                </c:pt>
                <c:pt idx="2">
                  <c:v>Cobalt</c:v>
                </c:pt>
                <c:pt idx="3">
                  <c:v>Graphite</c:v>
                </c:pt>
                <c:pt idx="4">
                  <c:v>Lithium</c:v>
                </c:pt>
                <c:pt idx="5">
                  <c:v>Rare earths</c:v>
                </c:pt>
              </c:strCache>
              <c:extLst/>
            </c:strRef>
          </c:cat>
          <c:val>
            <c:numRef>
              <c:f>'share-of-top-producing-countrie'!$I$5:$I$10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A3FB-4CFA-9190-CE701FFCABDF}"/>
            </c:ext>
          </c:extLst>
        </c:ser>
        <c:ser>
          <c:idx val="8"/>
          <c:order val="8"/>
          <c:tx>
            <c:strRef>
              <c:f>'share-of-top-producing-countrie'!$J$4</c:f>
              <c:strCache>
                <c:ptCount val="1"/>
                <c:pt idx="0">
                  <c:v>Russia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'share-of-top-producing-countrie'!$A$5:$A$10</c:f>
              <c:strCache>
                <c:ptCount val="6"/>
                <c:pt idx="0">
                  <c:v>Copper</c:v>
                </c:pt>
                <c:pt idx="1">
                  <c:v>Nickel</c:v>
                </c:pt>
                <c:pt idx="2">
                  <c:v>Cobalt</c:v>
                </c:pt>
                <c:pt idx="3">
                  <c:v>Graphite</c:v>
                </c:pt>
                <c:pt idx="4">
                  <c:v>Lithium</c:v>
                </c:pt>
                <c:pt idx="5">
                  <c:v>Rare earths</c:v>
                </c:pt>
              </c:strCache>
              <c:extLst/>
            </c:strRef>
          </c:cat>
          <c:val>
            <c:numRef>
              <c:f>'share-of-top-producing-countrie'!$J$5:$J$10</c:f>
              <c:numCache>
                <c:formatCode>General</c:formatCode>
                <c:ptCount val="6"/>
                <c:pt idx="0">
                  <c:v>0</c:v>
                </c:pt>
                <c:pt idx="1">
                  <c:v>0.11</c:v>
                </c:pt>
                <c:pt idx="2">
                  <c:v>0.04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B-A3FB-4CFA-9190-CE701FFCABDF}"/>
            </c:ext>
          </c:extLst>
        </c:ser>
        <c:ser>
          <c:idx val="9"/>
          <c:order val="9"/>
          <c:tx>
            <c:strRef>
              <c:f>'share-of-top-producing-countrie'!$K$4</c:f>
              <c:strCache>
                <c:ptCount val="1"/>
                <c:pt idx="0">
                  <c:v>Philippines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'share-of-top-producing-countrie'!$A$5:$A$10</c:f>
              <c:strCache>
                <c:ptCount val="6"/>
                <c:pt idx="0">
                  <c:v>Copper</c:v>
                </c:pt>
                <c:pt idx="1">
                  <c:v>Nickel</c:v>
                </c:pt>
                <c:pt idx="2">
                  <c:v>Cobalt</c:v>
                </c:pt>
                <c:pt idx="3">
                  <c:v>Graphite</c:v>
                </c:pt>
                <c:pt idx="4">
                  <c:v>Lithium</c:v>
                </c:pt>
                <c:pt idx="5">
                  <c:v>Rare earths</c:v>
                </c:pt>
              </c:strCache>
              <c:extLst/>
            </c:strRef>
          </c:cat>
          <c:val>
            <c:numRef>
              <c:f>'share-of-top-producing-countrie'!$K$5:$K$10</c:f>
              <c:numCache>
                <c:formatCode>General</c:formatCode>
                <c:ptCount val="6"/>
                <c:pt idx="0">
                  <c:v>0</c:v>
                </c:pt>
                <c:pt idx="1">
                  <c:v>0.12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A3FB-4CFA-9190-CE701FFCABDF}"/>
            </c:ext>
          </c:extLst>
        </c:ser>
        <c:ser>
          <c:idx val="10"/>
          <c:order val="10"/>
          <c:tx>
            <c:strRef>
              <c:f>'share-of-top-producing-countrie'!$L$4</c:f>
              <c:strCache>
                <c:ptCount val="1"/>
                <c:pt idx="0">
                  <c:v>Myanmar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'share-of-top-producing-countrie'!$A$5:$A$10</c:f>
              <c:strCache>
                <c:ptCount val="6"/>
                <c:pt idx="0">
                  <c:v>Copper</c:v>
                </c:pt>
                <c:pt idx="1">
                  <c:v>Nickel</c:v>
                </c:pt>
                <c:pt idx="2">
                  <c:v>Cobalt</c:v>
                </c:pt>
                <c:pt idx="3">
                  <c:v>Graphite</c:v>
                </c:pt>
                <c:pt idx="4">
                  <c:v>Lithium</c:v>
                </c:pt>
                <c:pt idx="5">
                  <c:v>Rare earths</c:v>
                </c:pt>
              </c:strCache>
              <c:extLst/>
            </c:strRef>
          </c:cat>
          <c:val>
            <c:numRef>
              <c:f>'share-of-top-producing-countrie'!$L$5:$L$10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D-A3FB-4CFA-9190-CE701FFCABDF}"/>
            </c:ext>
          </c:extLst>
        </c:ser>
        <c:ser>
          <c:idx val="11"/>
          <c:order val="11"/>
          <c:tx>
            <c:strRef>
              <c:f>'share-of-top-producing-countrie'!$M$4</c:f>
              <c:strCache>
                <c:ptCount val="1"/>
                <c:pt idx="0">
                  <c:v>Peru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'share-of-top-producing-countrie'!$A$5:$A$10</c:f>
              <c:strCache>
                <c:ptCount val="6"/>
                <c:pt idx="0">
                  <c:v>Copper</c:v>
                </c:pt>
                <c:pt idx="1">
                  <c:v>Nickel</c:v>
                </c:pt>
                <c:pt idx="2">
                  <c:v>Cobalt</c:v>
                </c:pt>
                <c:pt idx="3">
                  <c:v>Graphite</c:v>
                </c:pt>
                <c:pt idx="4">
                  <c:v>Lithium</c:v>
                </c:pt>
                <c:pt idx="5">
                  <c:v>Rare earths</c:v>
                </c:pt>
              </c:strCache>
              <c:extLst/>
            </c:strRef>
          </c:cat>
          <c:val>
            <c:numRef>
              <c:f>'share-of-top-producing-countrie'!$M$5:$M$10</c:f>
              <c:numCache>
                <c:formatCode>General</c:formatCode>
                <c:ptCount val="6"/>
                <c:pt idx="0">
                  <c:v>0.12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E-A3FB-4CFA-9190-CE701FFCAB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3587608"/>
        <c:axId val="883588592"/>
      </c:barChart>
      <c:catAx>
        <c:axId val="883587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83588592"/>
        <c:crosses val="autoZero"/>
        <c:auto val="1"/>
        <c:lblAlgn val="ctr"/>
        <c:lblOffset val="100"/>
        <c:noMultiLvlLbl val="0"/>
      </c:catAx>
      <c:valAx>
        <c:axId val="883588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83587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84459971587709948"/>
          <c:w val="1"/>
          <c:h val="5.39851061271369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6887576552931"/>
          <c:y val="3.2891313632448869E-2"/>
          <c:w val="0.82835290901137359"/>
          <c:h val="0.6134064084134068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'IEA 2019 top minerals producers'!$B$4</c:f>
              <c:strCache>
                <c:ptCount val="1"/>
                <c:pt idx="0">
                  <c:v>PRC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separator>: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67-41FB-B2C3-314A7865422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: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'IEA 2019 top minerals producers'!$A$5:$A$9</c:f>
              <c:strCache>
                <c:ptCount val="5"/>
                <c:pt idx="0">
                  <c:v>Copper</c:v>
                </c:pt>
                <c:pt idx="1">
                  <c:v>Nickel</c:v>
                </c:pt>
                <c:pt idx="2">
                  <c:v>Cobalt</c:v>
                </c:pt>
                <c:pt idx="3">
                  <c:v>Lithium</c:v>
                </c:pt>
                <c:pt idx="4">
                  <c:v>Rare earths</c:v>
                </c:pt>
              </c:strCache>
            </c:strRef>
          </c:cat>
          <c:val>
            <c:numRef>
              <c:f>'IEA 2019 top minerals producers'!$B$5:$B$9</c:f>
              <c:numCache>
                <c:formatCode>General</c:formatCode>
                <c:ptCount val="5"/>
                <c:pt idx="0">
                  <c:v>0.4</c:v>
                </c:pt>
                <c:pt idx="1">
                  <c:v>0.35</c:v>
                </c:pt>
                <c:pt idx="2">
                  <c:v>0.65</c:v>
                </c:pt>
                <c:pt idx="3">
                  <c:v>0.57999999999999996</c:v>
                </c:pt>
                <c:pt idx="4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67-41FB-B2C3-314A78654225}"/>
            </c:ext>
          </c:extLst>
        </c:ser>
        <c:ser>
          <c:idx val="1"/>
          <c:order val="1"/>
          <c:tx>
            <c:strRef>
              <c:f>'IEA 2019 top minerals producers'!$C$4</c:f>
              <c:strCache>
                <c:ptCount val="1"/>
                <c:pt idx="0">
                  <c:v>United States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67-41FB-B2C3-314A7865422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67-41FB-B2C3-314A7865422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67-41FB-B2C3-314A7865422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67-41FB-B2C3-314A7865422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A67-41FB-B2C3-314A7865422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USA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A67-41FB-B2C3-314A7865422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USA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2A67-41FB-B2C3-314A78654225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'IEA 2019 top minerals producers'!$A$5:$A$9</c:f>
              <c:strCache>
                <c:ptCount val="5"/>
                <c:pt idx="0">
                  <c:v>Copper</c:v>
                </c:pt>
                <c:pt idx="1">
                  <c:v>Nickel</c:v>
                </c:pt>
                <c:pt idx="2">
                  <c:v>Cobalt</c:v>
                </c:pt>
                <c:pt idx="3">
                  <c:v>Lithium</c:v>
                </c:pt>
                <c:pt idx="4">
                  <c:v>Rare earths</c:v>
                </c:pt>
              </c:strCache>
            </c:strRef>
          </c:cat>
          <c:val>
            <c:numRef>
              <c:f>'IEA 2019 top minerals producers'!$C$5:$C$9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A67-41FB-B2C3-314A78654225}"/>
            </c:ext>
          </c:extLst>
        </c:ser>
        <c:ser>
          <c:idx val="2"/>
          <c:order val="2"/>
          <c:tx>
            <c:strRef>
              <c:f>'IEA 2019 top minerals producers'!$D$4</c:f>
              <c:strCache>
                <c:ptCount val="1"/>
                <c:pt idx="0">
                  <c:v>Russia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'IEA 2019 top minerals producers'!$A$5:$A$9</c:f>
              <c:strCache>
                <c:ptCount val="5"/>
                <c:pt idx="0">
                  <c:v>Copper</c:v>
                </c:pt>
                <c:pt idx="1">
                  <c:v>Nickel</c:v>
                </c:pt>
                <c:pt idx="2">
                  <c:v>Cobalt</c:v>
                </c:pt>
                <c:pt idx="3">
                  <c:v>Lithium</c:v>
                </c:pt>
                <c:pt idx="4">
                  <c:v>Rare earths</c:v>
                </c:pt>
              </c:strCache>
            </c:strRef>
          </c:cat>
          <c:val>
            <c:numRef>
              <c:f>'IEA 2019 top minerals producers'!$D$5:$D$9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A67-41FB-B2C3-314A78654225}"/>
            </c:ext>
          </c:extLst>
        </c:ser>
        <c:ser>
          <c:idx val="3"/>
          <c:order val="3"/>
          <c:tx>
            <c:strRef>
              <c:f>'IEA 2019 top minerals producers'!$E$4</c:f>
              <c:strCache>
                <c:ptCount val="1"/>
                <c:pt idx="0">
                  <c:v>Qatar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'IEA 2019 top minerals producers'!$A$5:$A$9</c:f>
              <c:strCache>
                <c:ptCount val="5"/>
                <c:pt idx="0">
                  <c:v>Copper</c:v>
                </c:pt>
                <c:pt idx="1">
                  <c:v>Nickel</c:v>
                </c:pt>
                <c:pt idx="2">
                  <c:v>Cobalt</c:v>
                </c:pt>
                <c:pt idx="3">
                  <c:v>Lithium</c:v>
                </c:pt>
                <c:pt idx="4">
                  <c:v>Rare earths</c:v>
                </c:pt>
              </c:strCache>
            </c:strRef>
          </c:cat>
          <c:val>
            <c:numRef>
              <c:f>'IEA 2019 top minerals producers'!$E$5:$E$9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A67-41FB-B2C3-314A78654225}"/>
            </c:ext>
          </c:extLst>
        </c:ser>
        <c:ser>
          <c:idx val="4"/>
          <c:order val="4"/>
          <c:tx>
            <c:strRef>
              <c:f>'IEA 2019 top minerals producers'!$F$4</c:f>
              <c:strCache>
                <c:ptCount val="1"/>
                <c:pt idx="0">
                  <c:v>Australia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'IEA 2019 top minerals producers'!$A$5:$A$9</c:f>
              <c:strCache>
                <c:ptCount val="5"/>
                <c:pt idx="0">
                  <c:v>Copper</c:v>
                </c:pt>
                <c:pt idx="1">
                  <c:v>Nickel</c:v>
                </c:pt>
                <c:pt idx="2">
                  <c:v>Cobalt</c:v>
                </c:pt>
                <c:pt idx="3">
                  <c:v>Lithium</c:v>
                </c:pt>
                <c:pt idx="4">
                  <c:v>Rare earths</c:v>
                </c:pt>
              </c:strCache>
            </c:strRef>
          </c:cat>
          <c:val>
            <c:numRef>
              <c:f>'IEA 2019 top minerals producers'!$F$5:$F$9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A67-41FB-B2C3-314A78654225}"/>
            </c:ext>
          </c:extLst>
        </c:ser>
        <c:ser>
          <c:idx val="5"/>
          <c:order val="5"/>
          <c:tx>
            <c:strRef>
              <c:f>'IEA 2019 top minerals producers'!$G$4</c:f>
              <c:strCache>
                <c:ptCount val="1"/>
                <c:pt idx="0">
                  <c:v>Chile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'IEA 2019 top minerals producers'!$A$5:$A$9</c:f>
              <c:strCache>
                <c:ptCount val="5"/>
                <c:pt idx="0">
                  <c:v>Copper</c:v>
                </c:pt>
                <c:pt idx="1">
                  <c:v>Nickel</c:v>
                </c:pt>
                <c:pt idx="2">
                  <c:v>Cobalt</c:v>
                </c:pt>
                <c:pt idx="3">
                  <c:v>Lithium</c:v>
                </c:pt>
                <c:pt idx="4">
                  <c:v>Rare earths</c:v>
                </c:pt>
              </c:strCache>
            </c:strRef>
          </c:cat>
          <c:val>
            <c:numRef>
              <c:f>'IEA 2019 top minerals producers'!$G$5:$G$9</c:f>
              <c:numCache>
                <c:formatCode>General</c:formatCode>
                <c:ptCount val="5"/>
                <c:pt idx="0">
                  <c:v>0.1</c:v>
                </c:pt>
                <c:pt idx="1">
                  <c:v>0</c:v>
                </c:pt>
                <c:pt idx="2">
                  <c:v>0</c:v>
                </c:pt>
                <c:pt idx="3">
                  <c:v>0.28999999999999998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A67-41FB-B2C3-314A78654225}"/>
            </c:ext>
          </c:extLst>
        </c:ser>
        <c:ser>
          <c:idx val="6"/>
          <c:order val="6"/>
          <c:tx>
            <c:strRef>
              <c:f>'IEA 2019 top minerals producers'!$H$4</c:f>
              <c:strCache>
                <c:ptCount val="1"/>
                <c:pt idx="0">
                  <c:v>Indonesia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'IEA 2019 top minerals producers'!$A$5:$A$9</c:f>
              <c:strCache>
                <c:ptCount val="5"/>
                <c:pt idx="0">
                  <c:v>Copper</c:v>
                </c:pt>
                <c:pt idx="1">
                  <c:v>Nickel</c:v>
                </c:pt>
                <c:pt idx="2">
                  <c:v>Cobalt</c:v>
                </c:pt>
                <c:pt idx="3">
                  <c:v>Lithium</c:v>
                </c:pt>
                <c:pt idx="4">
                  <c:v>Rare earths</c:v>
                </c:pt>
              </c:strCache>
            </c:strRef>
          </c:cat>
          <c:val>
            <c:numRef>
              <c:f>'IEA 2019 top minerals producers'!$H$5:$H$9</c:f>
              <c:numCache>
                <c:formatCode>General</c:formatCode>
                <c:ptCount val="5"/>
                <c:pt idx="0">
                  <c:v>0</c:v>
                </c:pt>
                <c:pt idx="1">
                  <c:v>0.15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A67-41FB-B2C3-314A78654225}"/>
            </c:ext>
          </c:extLst>
        </c:ser>
        <c:ser>
          <c:idx val="7"/>
          <c:order val="7"/>
          <c:tx>
            <c:strRef>
              <c:f>'IEA 2019 top minerals producers'!$I$4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'IEA 2019 top minerals producers'!$A$5:$A$9</c:f>
              <c:strCache>
                <c:ptCount val="5"/>
                <c:pt idx="0">
                  <c:v>Copper</c:v>
                </c:pt>
                <c:pt idx="1">
                  <c:v>Nickel</c:v>
                </c:pt>
                <c:pt idx="2">
                  <c:v>Cobalt</c:v>
                </c:pt>
                <c:pt idx="3">
                  <c:v>Lithium</c:v>
                </c:pt>
                <c:pt idx="4">
                  <c:v>Rare earths</c:v>
                </c:pt>
              </c:strCache>
            </c:strRef>
          </c:cat>
          <c:val>
            <c:numRef>
              <c:f>'IEA 2019 top minerals producers'!$I$5:$I$9</c:f>
              <c:numCache>
                <c:formatCode>General</c:formatCode>
                <c:ptCount val="5"/>
                <c:pt idx="0">
                  <c:v>0.06</c:v>
                </c:pt>
                <c:pt idx="1">
                  <c:v>0.08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A67-41FB-B2C3-314A78654225}"/>
            </c:ext>
          </c:extLst>
        </c:ser>
        <c:ser>
          <c:idx val="8"/>
          <c:order val="8"/>
          <c:tx>
            <c:strRef>
              <c:f>'IEA 2019 top minerals producers'!$J$4</c:f>
              <c:strCache>
                <c:ptCount val="1"/>
                <c:pt idx="0">
                  <c:v>Finland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'IEA 2019 top minerals producers'!$A$5:$A$9</c:f>
              <c:strCache>
                <c:ptCount val="5"/>
                <c:pt idx="0">
                  <c:v>Copper</c:v>
                </c:pt>
                <c:pt idx="1">
                  <c:v>Nickel</c:v>
                </c:pt>
                <c:pt idx="2">
                  <c:v>Cobalt</c:v>
                </c:pt>
                <c:pt idx="3">
                  <c:v>Lithium</c:v>
                </c:pt>
                <c:pt idx="4">
                  <c:v>Rare earths</c:v>
                </c:pt>
              </c:strCache>
            </c:strRef>
          </c:cat>
          <c:val>
            <c:numRef>
              <c:f>'IEA 2019 top minerals producers'!$J$5:$J$9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A67-41FB-B2C3-314A78654225}"/>
            </c:ext>
          </c:extLst>
        </c:ser>
        <c:ser>
          <c:idx val="9"/>
          <c:order val="9"/>
          <c:tx>
            <c:strRef>
              <c:f>'IEA 2019 top minerals producers'!$K$4</c:f>
              <c:strCache>
                <c:ptCount val="1"/>
                <c:pt idx="0">
                  <c:v>Belgium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'IEA 2019 top minerals producers'!$A$5:$A$9</c:f>
              <c:strCache>
                <c:ptCount val="5"/>
                <c:pt idx="0">
                  <c:v>Copper</c:v>
                </c:pt>
                <c:pt idx="1">
                  <c:v>Nickel</c:v>
                </c:pt>
                <c:pt idx="2">
                  <c:v>Cobalt</c:v>
                </c:pt>
                <c:pt idx="3">
                  <c:v>Lithium</c:v>
                </c:pt>
                <c:pt idx="4">
                  <c:v>Rare earths</c:v>
                </c:pt>
              </c:strCache>
            </c:strRef>
          </c:cat>
          <c:val>
            <c:numRef>
              <c:f>'IEA 2019 top minerals producers'!$K$5:$K$9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0.05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A67-41FB-B2C3-314A78654225}"/>
            </c:ext>
          </c:extLst>
        </c:ser>
        <c:ser>
          <c:idx val="10"/>
          <c:order val="10"/>
          <c:tx>
            <c:strRef>
              <c:f>'IEA 2019 top minerals producers'!$L$4</c:f>
              <c:strCache>
                <c:ptCount val="1"/>
                <c:pt idx="0">
                  <c:v>Argentina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'IEA 2019 top minerals producers'!$A$5:$A$9</c:f>
              <c:strCache>
                <c:ptCount val="5"/>
                <c:pt idx="0">
                  <c:v>Copper</c:v>
                </c:pt>
                <c:pt idx="1">
                  <c:v>Nickel</c:v>
                </c:pt>
                <c:pt idx="2">
                  <c:v>Cobalt</c:v>
                </c:pt>
                <c:pt idx="3">
                  <c:v>Lithium</c:v>
                </c:pt>
                <c:pt idx="4">
                  <c:v>Rare earths</c:v>
                </c:pt>
              </c:strCache>
            </c:strRef>
          </c:cat>
          <c:val>
            <c:numRef>
              <c:f>'IEA 2019 top minerals producers'!$L$5:$L$9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A67-41FB-B2C3-314A78654225}"/>
            </c:ext>
          </c:extLst>
        </c:ser>
        <c:ser>
          <c:idx val="11"/>
          <c:order val="11"/>
          <c:tx>
            <c:strRef>
              <c:f>'IEA 2019 top minerals producers'!$M$4</c:f>
              <c:strCache>
                <c:ptCount val="1"/>
                <c:pt idx="0">
                  <c:v>Malaysia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'IEA 2019 top minerals producers'!$A$5:$A$9</c:f>
              <c:strCache>
                <c:ptCount val="5"/>
                <c:pt idx="0">
                  <c:v>Copper</c:v>
                </c:pt>
                <c:pt idx="1">
                  <c:v>Nickel</c:v>
                </c:pt>
                <c:pt idx="2">
                  <c:v>Cobalt</c:v>
                </c:pt>
                <c:pt idx="3">
                  <c:v>Lithium</c:v>
                </c:pt>
                <c:pt idx="4">
                  <c:v>Rare earths</c:v>
                </c:pt>
              </c:strCache>
            </c:strRef>
          </c:cat>
          <c:val>
            <c:numRef>
              <c:f>'IEA 2019 top minerals producers'!$M$5:$M$9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2A67-41FB-B2C3-314A78654225}"/>
            </c:ext>
          </c:extLst>
        </c:ser>
        <c:ser>
          <c:idx val="12"/>
          <c:order val="12"/>
          <c:tx>
            <c:strRef>
              <c:f>'IEA 2019 top minerals producers'!$N$4</c:f>
              <c:strCache>
                <c:ptCount val="1"/>
                <c:pt idx="0">
                  <c:v>Estonia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'IEA 2019 top minerals producers'!$A$5:$A$9</c:f>
              <c:strCache>
                <c:ptCount val="5"/>
                <c:pt idx="0">
                  <c:v>Copper</c:v>
                </c:pt>
                <c:pt idx="1">
                  <c:v>Nickel</c:v>
                </c:pt>
                <c:pt idx="2">
                  <c:v>Cobalt</c:v>
                </c:pt>
                <c:pt idx="3">
                  <c:v>Lithium</c:v>
                </c:pt>
                <c:pt idx="4">
                  <c:v>Rare earths</c:v>
                </c:pt>
              </c:strCache>
            </c:strRef>
          </c:cat>
          <c:val>
            <c:numRef>
              <c:f>'IEA 2019 top minerals producers'!$N$5:$N$9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A67-41FB-B2C3-314A78654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0620136"/>
        <c:axId val="840617840"/>
      </c:barChart>
      <c:catAx>
        <c:axId val="840620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0617840"/>
        <c:crosses val="autoZero"/>
        <c:auto val="1"/>
        <c:lblAlgn val="ctr"/>
        <c:lblOffset val="100"/>
        <c:noMultiLvlLbl val="0"/>
      </c:catAx>
      <c:valAx>
        <c:axId val="84061784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0620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6.8976377952755909E-3"/>
          <c:y val="0.73141238556404631"/>
          <c:w val="0.98226166398004811"/>
          <c:h val="0.109984597353344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0.08921</cdr:x>
      <cdr:y>0.80198</cdr:y>
    </cdr:from>
    <cdr:to>
      <cdr:x>0.76976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6157B45-8DD4-97D8-399E-4DDDEE0C0D26}"/>
            </a:ext>
          </a:extLst>
        </cdr:cNvPr>
        <cdr:cNvSpPr txBox="1"/>
      </cdr:nvSpPr>
      <cdr:spPr>
        <a:xfrm xmlns:a="http://schemas.openxmlformats.org/drawingml/2006/main">
          <a:off x="815720" y="4155539"/>
          <a:ext cx="6222949" cy="1026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</cdr:x>
      <cdr:y>0.91088</cdr:y>
    </cdr:from>
    <cdr:to>
      <cdr:x>0.97509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FD40485-25F1-3D3D-B7D5-694DD9147648}"/>
            </a:ext>
          </a:extLst>
        </cdr:cNvPr>
        <cdr:cNvSpPr txBox="1"/>
      </cdr:nvSpPr>
      <cdr:spPr>
        <a:xfrm xmlns:a="http://schemas.openxmlformats.org/drawingml/2006/main">
          <a:off x="0" y="4719815"/>
          <a:ext cx="8669966" cy="4617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IEA, Share of top producing countries in extraction of selected minerals and fossil fuels, 2019, https://www.iea.org/data-and-statistics/charts/share-of-top-producing-countriesA-in-extraction-of-selected-minerals-and-fossil-fuels-2019</a:t>
          </a:r>
        </a:p>
      </cdr:txBody>
    </cdr:sp>
  </cdr:relSizeAnchor>
  <cdr:relSizeAnchor xmlns:cdr="http://schemas.openxmlformats.org/drawingml/2006/chartDrawing">
    <cdr:from>
      <cdr:x>0.34521</cdr:x>
      <cdr:y>0.4202</cdr:y>
    </cdr:from>
    <cdr:to>
      <cdr:x>0.48619</cdr:x>
      <cdr:y>0.47069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D1950FDE-E41C-1457-22CA-37F657BAFCB5}"/>
            </a:ext>
          </a:extLst>
        </cdr:cNvPr>
        <cdr:cNvSpPr txBox="1"/>
      </cdr:nvSpPr>
      <cdr:spPr>
        <a:xfrm xmlns:a="http://schemas.openxmlformats.org/drawingml/2006/main">
          <a:off x="3069397" y="2177313"/>
          <a:ext cx="1253516" cy="2616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DRC: 69%</a:t>
          </a:r>
        </a:p>
      </cdr:txBody>
    </cdr:sp>
  </cdr:relSizeAnchor>
  <cdr:relSizeAnchor xmlns:cdr="http://schemas.openxmlformats.org/drawingml/2006/chartDrawing">
    <cdr:from>
      <cdr:x>0.26332</cdr:x>
      <cdr:y>0.65231</cdr:y>
    </cdr:from>
    <cdr:to>
      <cdr:x>0.40027</cdr:x>
      <cdr:y>0.7028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75BFF9E0-30A9-EBA2-808F-8378C4B4D6A6}"/>
            </a:ext>
          </a:extLst>
        </cdr:cNvPr>
        <cdr:cNvSpPr txBox="1"/>
      </cdr:nvSpPr>
      <cdr:spPr>
        <a:xfrm xmlns:a="http://schemas.openxmlformats.org/drawingml/2006/main">
          <a:off x="2341313" y="3380026"/>
          <a:ext cx="1217685" cy="2616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bg1"/>
              </a:solidFill>
            </a:rPr>
            <a:t>Chile: 28%</a:t>
          </a:r>
        </a:p>
      </cdr:txBody>
    </cdr:sp>
  </cdr:relSizeAnchor>
  <cdr:relSizeAnchor xmlns:cdr="http://schemas.openxmlformats.org/drawingml/2006/chartDrawing">
    <cdr:from>
      <cdr:x>0.18026</cdr:x>
      <cdr:y>0.53236</cdr:y>
    </cdr:from>
    <cdr:to>
      <cdr:x>0.38872</cdr:x>
      <cdr:y>0.58285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77633989-FF5E-4BE7-A56D-A3B8F56A5862}"/>
            </a:ext>
          </a:extLst>
        </cdr:cNvPr>
        <cdr:cNvSpPr txBox="1"/>
      </cdr:nvSpPr>
      <cdr:spPr>
        <a:xfrm xmlns:a="http://schemas.openxmlformats.org/drawingml/2006/main">
          <a:off x="1602773" y="2758497"/>
          <a:ext cx="1853512" cy="2616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Indonesia: 33%</a:t>
          </a:r>
        </a:p>
      </cdr:txBody>
    </cdr:sp>
  </cdr:relSizeAnchor>
  <cdr:relSizeAnchor xmlns:cdr="http://schemas.openxmlformats.org/drawingml/2006/chartDrawing">
    <cdr:from>
      <cdr:x>0.2749</cdr:x>
      <cdr:y>0.1755</cdr:y>
    </cdr:from>
    <cdr:to>
      <cdr:x>0.4179</cdr:x>
      <cdr:y>0.22598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E9150382-65B4-4025-69DF-B7168DFFC2E0}"/>
            </a:ext>
          </a:extLst>
        </cdr:cNvPr>
        <cdr:cNvSpPr txBox="1"/>
      </cdr:nvSpPr>
      <cdr:spPr>
        <a:xfrm xmlns:a="http://schemas.openxmlformats.org/drawingml/2006/main">
          <a:off x="2444256" y="909361"/>
          <a:ext cx="1271477" cy="261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Chile: 22%</a:t>
          </a:r>
        </a:p>
      </cdr:txBody>
    </cdr:sp>
  </cdr:relSizeAnchor>
  <cdr:relSizeAnchor xmlns:cdr="http://schemas.openxmlformats.org/drawingml/2006/chartDrawing">
    <cdr:from>
      <cdr:x>0.5136</cdr:x>
      <cdr:y>0.17647</cdr:y>
    </cdr:from>
    <cdr:to>
      <cdr:x>0.71903</cdr:x>
      <cdr:y>0.22696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A3A84291-7484-A03B-2837-8505E77966F1}"/>
            </a:ext>
          </a:extLst>
        </cdr:cNvPr>
        <cdr:cNvSpPr txBox="1"/>
      </cdr:nvSpPr>
      <cdr:spPr>
        <a:xfrm xmlns:a="http://schemas.openxmlformats.org/drawingml/2006/main">
          <a:off x="4710546" y="914399"/>
          <a:ext cx="1884218" cy="2616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Australia: 52%</a:t>
          </a:r>
        </a:p>
      </cdr:txBody>
    </cdr:sp>
  </cdr:relSizeAnchor>
  <cdr:relSizeAnchor xmlns:cdr="http://schemas.openxmlformats.org/drawingml/2006/chartDrawing">
    <cdr:from>
      <cdr:x>0.41565</cdr:x>
      <cdr:y>0.53948</cdr:y>
    </cdr:from>
    <cdr:to>
      <cdr:x>0.53146</cdr:x>
      <cdr:y>0.58997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283CAA6C-279B-99B7-B88F-9AC33CD94FCD}"/>
            </a:ext>
          </a:extLst>
        </cdr:cNvPr>
        <cdr:cNvSpPr txBox="1"/>
      </cdr:nvSpPr>
      <cdr:spPr>
        <a:xfrm xmlns:a="http://schemas.openxmlformats.org/drawingml/2006/main">
          <a:off x="3695768" y="2795357"/>
          <a:ext cx="1029720" cy="2616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Russia: 11%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0.87649</cdr:y>
    </cdr:from>
    <cdr:to>
      <cdr:x>0.99873</cdr:x>
      <cdr:y>0.95612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7CF94A7-EFA1-ECB3-1B07-975A449C94CB}"/>
            </a:ext>
          </a:extLst>
        </cdr:cNvPr>
        <cdr:cNvSpPr txBox="1"/>
      </cdr:nvSpPr>
      <cdr:spPr>
        <a:xfrm xmlns:a="http://schemas.openxmlformats.org/drawingml/2006/main">
          <a:off x="0" y="4650034"/>
          <a:ext cx="9144027" cy="4224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*This data set did not include data for graphite processing</a:t>
          </a:r>
        </a:p>
        <a:p xmlns:a="http://schemas.openxmlformats.org/drawingml/2006/main">
          <a:r>
            <a:rPr lang="en-US" sz="1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IEA, Share of top producing countries in total processing of selected minerals and fossil fuels, 2019, https://www.iea.org/data-and-statistics/charts/share-of-top-producing-countries-in-total-processing-of-selected-minerals-and-fossil-fuels-2019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1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EEA76-C2AE-4544-8BF4-4E47E4D83E0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526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772526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F1E1C-55F6-46AD-B5DA-B779D527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41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32A23-9F71-443D-A093-E21F92388309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768"/>
            <a:ext cx="5607050" cy="41559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C0A3F-9962-4153-9904-F5FBCE7DF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65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ED628-F480-4854-BF30-646539A667F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94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C0A3F-9962-4153-9904-F5FBCE7DF2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2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C0A3F-9962-4153-9904-F5FBCE7DF2F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433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C0A3F-9962-4153-9904-F5FBCE7DF2F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485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C0A3F-9962-4153-9904-F5FBCE7DF2F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45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C0A3F-9962-4153-9904-F5FBCE7DF2F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728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C0A3F-9962-4153-9904-F5FBCE7DF2F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82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C0A3F-9962-4153-9904-F5FBCE7DF2F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367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C0A3F-9962-4153-9904-F5FBCE7DF2F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42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C0A3F-9962-4153-9904-F5FBCE7DF2F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231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C0A3F-9962-4153-9904-F5FBCE7DF2F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026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C0A3F-9962-4153-9904-F5FBCE7DF2F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189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C0A3F-9962-4153-9904-F5FBCE7DF2F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95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B48E-00FF-4E41-AF98-F7F3C61C4D5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AE2D-226C-4C7F-9343-50C873BD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0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B48E-00FF-4E41-AF98-F7F3C61C4D5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AE2D-226C-4C7F-9343-50C873BD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09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B48E-00FF-4E41-AF98-F7F3C61C4D5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AE2D-226C-4C7F-9343-50C873BD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89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B48E-00FF-4E41-AF98-F7F3C61C4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AE2D-226C-4C7F-9343-50C873BD52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876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B48E-00FF-4E41-AF98-F7F3C61C4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AE2D-226C-4C7F-9343-50C873BD52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76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B48E-00FF-4E41-AF98-F7F3C61C4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AE2D-226C-4C7F-9343-50C873BD52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55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B48E-00FF-4E41-AF98-F7F3C61C4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AE2D-226C-4C7F-9343-50C873BD52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826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B48E-00FF-4E41-AF98-F7F3C61C4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AE2D-226C-4C7F-9343-50C873BD52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534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B48E-00FF-4E41-AF98-F7F3C61C4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AE2D-226C-4C7F-9343-50C873BD52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55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B48E-00FF-4E41-AF98-F7F3C61C4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AE2D-226C-4C7F-9343-50C873BD52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9" indent="0">
              <a:buNone/>
              <a:defRPr sz="1200"/>
            </a:lvl2pPr>
            <a:lvl3pPr marL="914318" indent="0">
              <a:buNone/>
              <a:defRPr sz="1000"/>
            </a:lvl3pPr>
            <a:lvl4pPr marL="1371477" indent="0">
              <a:buNone/>
              <a:defRPr sz="900"/>
            </a:lvl4pPr>
            <a:lvl5pPr marL="1828637" indent="0">
              <a:buNone/>
              <a:defRPr sz="900"/>
            </a:lvl5pPr>
            <a:lvl6pPr marL="2285797" indent="0">
              <a:buNone/>
              <a:defRPr sz="900"/>
            </a:lvl6pPr>
            <a:lvl7pPr marL="2742956" indent="0">
              <a:buNone/>
              <a:defRPr sz="900"/>
            </a:lvl7pPr>
            <a:lvl8pPr marL="3200115" indent="0">
              <a:buNone/>
              <a:defRPr sz="900"/>
            </a:lvl8pPr>
            <a:lvl9pPr marL="365727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B48E-00FF-4E41-AF98-F7F3C61C4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AE2D-226C-4C7F-9343-50C873BD52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4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B48E-00FF-4E41-AF98-F7F3C61C4D5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AE2D-226C-4C7F-9343-50C873BD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9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9" indent="0">
              <a:buNone/>
              <a:defRPr sz="2800"/>
            </a:lvl2pPr>
            <a:lvl3pPr marL="914318" indent="0">
              <a:buNone/>
              <a:defRPr sz="2400"/>
            </a:lvl3pPr>
            <a:lvl4pPr marL="1371477" indent="0">
              <a:buNone/>
              <a:defRPr sz="2000"/>
            </a:lvl4pPr>
            <a:lvl5pPr marL="1828637" indent="0">
              <a:buNone/>
              <a:defRPr sz="2000"/>
            </a:lvl5pPr>
            <a:lvl6pPr marL="2285797" indent="0">
              <a:buNone/>
              <a:defRPr sz="2000"/>
            </a:lvl6pPr>
            <a:lvl7pPr marL="2742956" indent="0">
              <a:buNone/>
              <a:defRPr sz="2000"/>
            </a:lvl7pPr>
            <a:lvl8pPr marL="3200115" indent="0">
              <a:buNone/>
              <a:defRPr sz="2000"/>
            </a:lvl8pPr>
            <a:lvl9pPr marL="365727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9" indent="0">
              <a:buNone/>
              <a:defRPr sz="1200"/>
            </a:lvl2pPr>
            <a:lvl3pPr marL="914318" indent="0">
              <a:buNone/>
              <a:defRPr sz="1000"/>
            </a:lvl3pPr>
            <a:lvl4pPr marL="1371477" indent="0">
              <a:buNone/>
              <a:defRPr sz="900"/>
            </a:lvl4pPr>
            <a:lvl5pPr marL="1828637" indent="0">
              <a:buNone/>
              <a:defRPr sz="900"/>
            </a:lvl5pPr>
            <a:lvl6pPr marL="2285797" indent="0">
              <a:buNone/>
              <a:defRPr sz="900"/>
            </a:lvl6pPr>
            <a:lvl7pPr marL="2742956" indent="0">
              <a:buNone/>
              <a:defRPr sz="900"/>
            </a:lvl7pPr>
            <a:lvl8pPr marL="3200115" indent="0">
              <a:buNone/>
              <a:defRPr sz="900"/>
            </a:lvl8pPr>
            <a:lvl9pPr marL="365727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B48E-00FF-4E41-AF98-F7F3C61C4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AE2D-226C-4C7F-9343-50C873BD52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043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B48E-00FF-4E41-AF98-F7F3C61C4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AE2D-226C-4C7F-9343-50C873BD52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B48E-00FF-4E41-AF98-F7F3C61C4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AE2D-226C-4C7F-9343-50C873BD52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4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B48E-00FF-4E41-AF98-F7F3C61C4D5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AE2D-226C-4C7F-9343-50C873BD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B48E-00FF-4E41-AF98-F7F3C61C4D5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AE2D-226C-4C7F-9343-50C873BD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8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B48E-00FF-4E41-AF98-F7F3C61C4D5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AE2D-226C-4C7F-9343-50C873BD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0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B48E-00FF-4E41-AF98-F7F3C61C4D5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AE2D-226C-4C7F-9343-50C873BD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0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B48E-00FF-4E41-AF98-F7F3C61C4D5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AE2D-226C-4C7F-9343-50C873BD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3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9" indent="0">
              <a:buNone/>
              <a:defRPr sz="1200"/>
            </a:lvl2pPr>
            <a:lvl3pPr marL="914318" indent="0">
              <a:buNone/>
              <a:defRPr sz="1000"/>
            </a:lvl3pPr>
            <a:lvl4pPr marL="1371477" indent="0">
              <a:buNone/>
              <a:defRPr sz="900"/>
            </a:lvl4pPr>
            <a:lvl5pPr marL="1828637" indent="0">
              <a:buNone/>
              <a:defRPr sz="900"/>
            </a:lvl5pPr>
            <a:lvl6pPr marL="2285797" indent="0">
              <a:buNone/>
              <a:defRPr sz="900"/>
            </a:lvl6pPr>
            <a:lvl7pPr marL="2742956" indent="0">
              <a:buNone/>
              <a:defRPr sz="900"/>
            </a:lvl7pPr>
            <a:lvl8pPr marL="3200115" indent="0">
              <a:buNone/>
              <a:defRPr sz="900"/>
            </a:lvl8pPr>
            <a:lvl9pPr marL="365727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B48E-00FF-4E41-AF98-F7F3C61C4D5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AE2D-226C-4C7F-9343-50C873BD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3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9" indent="0">
              <a:buNone/>
              <a:defRPr sz="2800"/>
            </a:lvl2pPr>
            <a:lvl3pPr marL="914318" indent="0">
              <a:buNone/>
              <a:defRPr sz="2400"/>
            </a:lvl3pPr>
            <a:lvl4pPr marL="1371477" indent="0">
              <a:buNone/>
              <a:defRPr sz="2000"/>
            </a:lvl4pPr>
            <a:lvl5pPr marL="1828637" indent="0">
              <a:buNone/>
              <a:defRPr sz="2000"/>
            </a:lvl5pPr>
            <a:lvl6pPr marL="2285797" indent="0">
              <a:buNone/>
              <a:defRPr sz="2000"/>
            </a:lvl6pPr>
            <a:lvl7pPr marL="2742956" indent="0">
              <a:buNone/>
              <a:defRPr sz="2000"/>
            </a:lvl7pPr>
            <a:lvl8pPr marL="3200115" indent="0">
              <a:buNone/>
              <a:defRPr sz="2000"/>
            </a:lvl8pPr>
            <a:lvl9pPr marL="365727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9" indent="0">
              <a:buNone/>
              <a:defRPr sz="1200"/>
            </a:lvl2pPr>
            <a:lvl3pPr marL="914318" indent="0">
              <a:buNone/>
              <a:defRPr sz="1000"/>
            </a:lvl3pPr>
            <a:lvl4pPr marL="1371477" indent="0">
              <a:buNone/>
              <a:defRPr sz="900"/>
            </a:lvl4pPr>
            <a:lvl5pPr marL="1828637" indent="0">
              <a:buNone/>
              <a:defRPr sz="900"/>
            </a:lvl5pPr>
            <a:lvl6pPr marL="2285797" indent="0">
              <a:buNone/>
              <a:defRPr sz="900"/>
            </a:lvl6pPr>
            <a:lvl7pPr marL="2742956" indent="0">
              <a:buNone/>
              <a:defRPr sz="900"/>
            </a:lvl7pPr>
            <a:lvl8pPr marL="3200115" indent="0">
              <a:buNone/>
              <a:defRPr sz="900"/>
            </a:lvl8pPr>
            <a:lvl9pPr marL="365727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B48E-00FF-4E41-AF98-F7F3C61C4D5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AE2D-226C-4C7F-9343-50C873BD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43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9B48E-00FF-4E41-AF98-F7F3C61C4D5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2AE2D-226C-4C7F-9343-50C873BD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2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1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91431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3" indent="-285724" algn="l" defTabSz="91431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8" indent="-228580" algn="l" defTabSz="9143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57" indent="-228580" algn="l" defTabSz="91431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17" indent="-228580" algn="l" defTabSz="91431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6" indent="-228580" algn="l" defTabSz="9143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5" indent="-228580" algn="l" defTabSz="9143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5" indent="-228580" algn="l" defTabSz="9143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4" indent="-228580" algn="l" defTabSz="9143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5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9B48E-00FF-4E41-AF98-F7F3C61C4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2AE2D-226C-4C7F-9343-50C873BD52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0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31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91431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3" indent="-285724" algn="l" defTabSz="91431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8" indent="-228580" algn="l" defTabSz="9143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57" indent="-228580" algn="l" defTabSz="91431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17" indent="-228580" algn="l" defTabSz="91431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6" indent="-228580" algn="l" defTabSz="9143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5" indent="-228580" algn="l" defTabSz="9143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5" indent="-228580" algn="l" defTabSz="9143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4" indent="-228580" algn="l" defTabSz="9143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5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png"/><Relationship Id="rId7" Type="http://schemas.openxmlformats.org/officeDocument/2006/relationships/image" Target="../media/image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sv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svg"/><Relationship Id="rId4" Type="http://schemas.openxmlformats.org/officeDocument/2006/relationships/image" Target="../media/image21.sv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16090" y="-36286"/>
            <a:ext cx="9843911" cy="689428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904" y="685800"/>
            <a:ext cx="8324193" cy="5486400"/>
          </a:xfrm>
          <a:prstGeom prst="rect">
            <a:avLst/>
          </a:prstGeom>
          <a:noFill/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901" y="2708563"/>
            <a:ext cx="8324193" cy="764310"/>
          </a:xfrm>
        </p:spPr>
        <p:txBody>
          <a:bodyPr>
            <a:noAutofit/>
          </a:bodyPr>
          <a:lstStyle/>
          <a:p>
            <a:r>
              <a:rPr lang="en-US" sz="4500" b="1" kern="1500">
                <a:solidFill>
                  <a:schemeClr val="bg1"/>
                </a:solidFill>
                <a:latin typeface="Helvetica"/>
                <a:cs typeface="Helvetica"/>
              </a:rPr>
              <a:t>Minerals Security Partnership</a:t>
            </a:r>
            <a:endParaRPr lang="en-US" sz="4500" kern="1500">
              <a:solidFill>
                <a:schemeClr val="bg1"/>
              </a:solidFill>
              <a:latin typeface="Helvetica"/>
              <a:cs typeface="Helvetic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910963" y="5780289"/>
            <a:ext cx="3322078" cy="216936"/>
            <a:chOff x="3881282" y="2429829"/>
            <a:chExt cx="4429437" cy="216936"/>
          </a:xfrm>
        </p:grpSpPr>
        <p:grpSp>
          <p:nvGrpSpPr>
            <p:cNvPr id="8" name="Group 7"/>
            <p:cNvGrpSpPr/>
            <p:nvPr/>
          </p:nvGrpSpPr>
          <p:grpSpPr>
            <a:xfrm>
              <a:off x="3881282" y="2507226"/>
              <a:ext cx="1386348" cy="63911"/>
              <a:chOff x="3923071" y="2507226"/>
              <a:chExt cx="1386348" cy="63911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923071" y="2507226"/>
                <a:ext cx="1386348" cy="0"/>
              </a:xfrm>
              <a:prstGeom prst="line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923071" y="2571137"/>
                <a:ext cx="1386348" cy="0"/>
              </a:xfrm>
              <a:prstGeom prst="line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6924371" y="2507226"/>
              <a:ext cx="1386348" cy="63911"/>
              <a:chOff x="3923071" y="2507226"/>
              <a:chExt cx="1386348" cy="63911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3923071" y="2507226"/>
                <a:ext cx="1386348" cy="0"/>
              </a:xfrm>
              <a:prstGeom prst="line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3923071" y="2571137"/>
                <a:ext cx="1386348" cy="0"/>
              </a:xfrm>
              <a:prstGeom prst="line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5459367" y="2429829"/>
              <a:ext cx="1273267" cy="216936"/>
              <a:chOff x="5456906" y="2501997"/>
              <a:chExt cx="1273267" cy="216936"/>
            </a:xfrm>
          </p:grpSpPr>
          <p:sp>
            <p:nvSpPr>
              <p:cNvPr id="11" name="5-Point Star 10"/>
              <p:cNvSpPr/>
              <p:nvPr/>
            </p:nvSpPr>
            <p:spPr>
              <a:xfrm>
                <a:off x="5456906" y="2507226"/>
                <a:ext cx="206478" cy="206478"/>
              </a:xfrm>
              <a:prstGeom prst="star5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5-Point Star 11"/>
              <p:cNvSpPr/>
              <p:nvPr/>
            </p:nvSpPr>
            <p:spPr>
              <a:xfrm>
                <a:off x="5722374" y="2512455"/>
                <a:ext cx="206478" cy="206478"/>
              </a:xfrm>
              <a:prstGeom prst="star5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5990305" y="2501997"/>
                <a:ext cx="206478" cy="206478"/>
              </a:xfrm>
              <a:prstGeom prst="star5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6255773" y="2507226"/>
                <a:ext cx="206478" cy="206478"/>
              </a:xfrm>
              <a:prstGeom prst="star5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6523695" y="2512455"/>
                <a:ext cx="206478" cy="206478"/>
              </a:xfrm>
              <a:prstGeom prst="star5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226" y="457200"/>
            <a:ext cx="1973556" cy="25540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904" y="5060416"/>
            <a:ext cx="832419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i="1" kern="1500" dirty="0">
                <a:solidFill>
                  <a:schemeClr val="bg1"/>
                </a:solidFill>
                <a:latin typeface="Helvetica"/>
                <a:cs typeface="Helvetica"/>
              </a:rPr>
              <a:t>May 31, 2023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1600" b="1" i="1" kern="1500" dirty="0">
                <a:solidFill>
                  <a:schemeClr val="bg1"/>
                </a:solidFill>
                <a:latin typeface="Helvetica"/>
                <a:cs typeface="Helvetica"/>
              </a:rPr>
              <a:t>Lithium and Battery Minerals Value Chain Symposium</a:t>
            </a:r>
            <a:endParaRPr lang="en-US" sz="1600" b="1" i="1" kern="15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0C82D8-F10F-09E1-783C-61893CB7EF44}"/>
              </a:ext>
            </a:extLst>
          </p:cNvPr>
          <p:cNvSpPr txBox="1"/>
          <p:nvPr/>
        </p:nvSpPr>
        <p:spPr>
          <a:xfrm>
            <a:off x="409901" y="3629885"/>
            <a:ext cx="832419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kern="1500" dirty="0">
                <a:solidFill>
                  <a:srgbClr val="FFFF00"/>
                </a:solidFill>
                <a:latin typeface="Helvetica"/>
                <a:cs typeface="Helvetica"/>
              </a:rPr>
              <a:t>Nicole Johnson</a:t>
            </a:r>
            <a:br>
              <a:rPr lang="en-US" sz="2000" b="1" kern="15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000" b="1" kern="1500" dirty="0">
                <a:solidFill>
                  <a:srgbClr val="FFFF00"/>
                </a:solidFill>
                <a:latin typeface="Helvetica"/>
                <a:cs typeface="Helvetica"/>
              </a:rPr>
              <a:t>U.S. Embassy Zimbabwe</a:t>
            </a:r>
            <a:endParaRPr lang="en-US" sz="2000" b="1" dirty="0">
              <a:solidFill>
                <a:srgbClr val="FFFF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52495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3078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77" name="Freeform: Shape 3080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78" name="Freeform: Shape 3082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0" name="Rectangle 3084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087" name="Rectangle 3086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BBF2E2-E82E-F63A-7CAC-79AC8A1D8E66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1E73CF-2174-52E5-30FC-10AC8C7A6BB3}"/>
              </a:ext>
            </a:extLst>
          </p:cNvPr>
          <p:cNvCxnSpPr/>
          <p:nvPr/>
        </p:nvCxnSpPr>
        <p:spPr>
          <a:xfrm>
            <a:off x="536028" y="0"/>
            <a:ext cx="0" cy="1142999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0701871-913A-9BC4-3967-730A8679C4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159"/>
          <a:stretch/>
        </p:blipFill>
        <p:spPr>
          <a:xfrm>
            <a:off x="6835253" y="0"/>
            <a:ext cx="2003948" cy="11048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6B34D63-A515-C8DA-F911-716486A2F89A}"/>
              </a:ext>
            </a:extLst>
          </p:cNvPr>
          <p:cNvSpPr txBox="1">
            <a:spLocks/>
          </p:cNvSpPr>
          <p:nvPr/>
        </p:nvSpPr>
        <p:spPr>
          <a:xfrm>
            <a:off x="609600" y="152400"/>
            <a:ext cx="8458200" cy="1047003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>
            <a:lvl1pPr algn="ctr" defTabSz="91431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>
                <a:solidFill>
                  <a:schemeClr val="bg1"/>
                </a:solidFill>
                <a:latin typeface="Helvetica"/>
                <a:cs typeface="Helvetica"/>
              </a:rPr>
              <a:t>Key Objectives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452CA20-4153-A02E-FE5C-3DF1418DFFA5}"/>
              </a:ext>
            </a:extLst>
          </p:cNvPr>
          <p:cNvGrpSpPr/>
          <p:nvPr/>
        </p:nvGrpSpPr>
        <p:grpSpPr>
          <a:xfrm>
            <a:off x="800834" y="228600"/>
            <a:ext cx="384551" cy="112753"/>
            <a:chOff x="887366" y="425611"/>
            <a:chExt cx="739877" cy="216936"/>
          </a:xfrm>
        </p:grpSpPr>
        <p:sp>
          <p:nvSpPr>
            <p:cNvPr id="8" name="5-Point Star 17">
              <a:extLst>
                <a:ext uri="{FF2B5EF4-FFF2-40B4-BE49-F238E27FC236}">
                  <a16:creationId xmlns:a16="http://schemas.microsoft.com/office/drawing/2014/main" id="{AA7AEA31-4A74-A11E-12A9-E5FA2AF6B598}"/>
                </a:ext>
              </a:extLst>
            </p:cNvPr>
            <p:cNvSpPr/>
            <p:nvPr/>
          </p:nvSpPr>
          <p:spPr>
            <a:xfrm>
              <a:off x="887366" y="430840"/>
              <a:ext cx="206478" cy="20647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5-Point Star 18">
              <a:extLst>
                <a:ext uri="{FF2B5EF4-FFF2-40B4-BE49-F238E27FC236}">
                  <a16:creationId xmlns:a16="http://schemas.microsoft.com/office/drawing/2014/main" id="{500A640A-8144-8F79-BB98-BED1C665BE7F}"/>
                </a:ext>
              </a:extLst>
            </p:cNvPr>
            <p:cNvSpPr/>
            <p:nvPr/>
          </p:nvSpPr>
          <p:spPr>
            <a:xfrm>
              <a:off x="1152834" y="436069"/>
              <a:ext cx="206478" cy="20647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5-Point Star 19">
              <a:extLst>
                <a:ext uri="{FF2B5EF4-FFF2-40B4-BE49-F238E27FC236}">
                  <a16:creationId xmlns:a16="http://schemas.microsoft.com/office/drawing/2014/main" id="{CFBA62E7-7E77-1A8D-3D18-9806900CBC24}"/>
                </a:ext>
              </a:extLst>
            </p:cNvPr>
            <p:cNvSpPr/>
            <p:nvPr/>
          </p:nvSpPr>
          <p:spPr>
            <a:xfrm>
              <a:off x="1420765" y="425611"/>
              <a:ext cx="206478" cy="20647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5212963-8CEE-1761-82F1-E70C3C4282E4}"/>
              </a:ext>
            </a:extLst>
          </p:cNvPr>
          <p:cNvSpPr txBox="1"/>
          <p:nvPr/>
        </p:nvSpPr>
        <p:spPr>
          <a:xfrm>
            <a:off x="122782" y="2445484"/>
            <a:ext cx="4204668" cy="291321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FFFF00"/>
                </a:solidFill>
                <a:latin typeface="Helvetica"/>
                <a:cs typeface="Helvetica"/>
              </a:rPr>
              <a:t>Attract investment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Helvetica"/>
                <a:cs typeface="Helvetica"/>
              </a:rPr>
              <a:t>Increase transparency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FFFF00"/>
                </a:solidFill>
                <a:latin typeface="Helvetica"/>
                <a:cs typeface="Helvetica"/>
              </a:rPr>
              <a:t>Create more options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Helvetica"/>
                <a:cs typeface="Helvetica"/>
              </a:rPr>
              <a:t>Promote high ESG standards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2F8769E-D4D8-2110-68AC-565DA7B0C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6" b="11876"/>
          <a:stretch/>
        </p:blipFill>
        <p:spPr bwMode="auto">
          <a:xfrm>
            <a:off x="3689976" y="1202278"/>
            <a:ext cx="5481732" cy="2787401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newable Energy and Green Building Entrepreneurship">
            <a:extLst>
              <a:ext uri="{FF2B5EF4-FFF2-40B4-BE49-F238E27FC236}">
                <a16:creationId xmlns:a16="http://schemas.microsoft.com/office/drawing/2014/main" id="{DE068A45-72BF-1B3D-CAEC-7CD2C6FEB4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70" b="3658"/>
          <a:stretch/>
        </p:blipFill>
        <p:spPr bwMode="auto">
          <a:xfrm>
            <a:off x="3655844" y="4055579"/>
            <a:ext cx="5645174" cy="2745976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A7FDB03-6FFE-AF08-0F9B-1069C518504B}"/>
              </a:ext>
            </a:extLst>
          </p:cNvPr>
          <p:cNvCxnSpPr/>
          <p:nvPr/>
        </p:nvCxnSpPr>
        <p:spPr>
          <a:xfrm>
            <a:off x="1629982" y="5407458"/>
            <a:ext cx="82671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9F33F4-6F6C-2742-24CB-DBC47845D856}"/>
              </a:ext>
            </a:extLst>
          </p:cNvPr>
          <p:cNvCxnSpPr/>
          <p:nvPr/>
        </p:nvCxnSpPr>
        <p:spPr>
          <a:xfrm>
            <a:off x="1629982" y="2337420"/>
            <a:ext cx="82671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376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C146F6-BCAE-4283-60F0-DCF524EA6BF0}"/>
              </a:ext>
            </a:extLst>
          </p:cNvPr>
          <p:cNvSpPr/>
          <p:nvPr/>
        </p:nvSpPr>
        <p:spPr>
          <a:xfrm>
            <a:off x="0" y="794085"/>
            <a:ext cx="9144000" cy="606391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39CF3B-C9EE-0B0D-5430-95163147BC13}"/>
              </a:ext>
            </a:extLst>
          </p:cNvPr>
          <p:cNvGrpSpPr/>
          <p:nvPr/>
        </p:nvGrpSpPr>
        <p:grpSpPr>
          <a:xfrm>
            <a:off x="6973469" y="1142998"/>
            <a:ext cx="2003948" cy="5480963"/>
            <a:chOff x="4712950" y="1142999"/>
            <a:chExt cx="2003948" cy="5505459"/>
          </a:xfrm>
          <a:solidFill>
            <a:schemeClr val="tx2">
              <a:lumMod val="75000"/>
            </a:schemeClr>
          </a:solidFill>
        </p:grpSpPr>
        <p:sp>
          <p:nvSpPr>
            <p:cNvPr id="3" name="Flowchart: Off-page Connector 2">
              <a:extLst>
                <a:ext uri="{FF2B5EF4-FFF2-40B4-BE49-F238E27FC236}">
                  <a16:creationId xmlns:a16="http://schemas.microsoft.com/office/drawing/2014/main" id="{AD5CCF0C-3132-1C89-83A6-C0CF291D0530}"/>
                </a:ext>
              </a:extLst>
            </p:cNvPr>
            <p:cNvSpPr/>
            <p:nvPr/>
          </p:nvSpPr>
          <p:spPr>
            <a:xfrm>
              <a:off x="4712950" y="1142999"/>
              <a:ext cx="2003948" cy="5505459"/>
            </a:xfrm>
            <a:prstGeom prst="flowChartOffpageConnector">
              <a:avLst/>
            </a:prstGeom>
            <a:grpFill/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latin typeface="Helvetica" panose="020B0604020202020204" pitchFamily="34" charset="0"/>
                  <a:cs typeface="Helvetica" panose="020B0604020202020204" pitchFamily="34" charset="0"/>
                </a:rPr>
                <a:t>Elevation of ESG Standards</a:t>
              </a:r>
            </a:p>
          </p:txBody>
        </p:sp>
        <p:cxnSp>
          <p:nvCxnSpPr>
            <p:cNvPr id="4099" name="Straight Connector 4098">
              <a:extLst>
                <a:ext uri="{FF2B5EF4-FFF2-40B4-BE49-F238E27FC236}">
                  <a16:creationId xmlns:a16="http://schemas.microsoft.com/office/drawing/2014/main" id="{C9A9275B-EEFD-F365-C140-E7568F0A8282}"/>
                </a:ext>
              </a:extLst>
            </p:cNvPr>
            <p:cNvCxnSpPr/>
            <p:nvPr/>
          </p:nvCxnSpPr>
          <p:spPr>
            <a:xfrm>
              <a:off x="5332738" y="4267668"/>
              <a:ext cx="826717" cy="0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1" name="Straight Connector 4100">
              <a:extLst>
                <a:ext uri="{FF2B5EF4-FFF2-40B4-BE49-F238E27FC236}">
                  <a16:creationId xmlns:a16="http://schemas.microsoft.com/office/drawing/2014/main" id="{1B60A74C-7B16-E94F-3695-98CBBD4C7A45}"/>
                </a:ext>
              </a:extLst>
            </p:cNvPr>
            <p:cNvCxnSpPr/>
            <p:nvPr/>
          </p:nvCxnSpPr>
          <p:spPr>
            <a:xfrm>
              <a:off x="5332738" y="2349098"/>
              <a:ext cx="826717" cy="0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09" name="Graphic 4108" descr="Open hand with plant outline">
              <a:extLst>
                <a:ext uri="{FF2B5EF4-FFF2-40B4-BE49-F238E27FC236}">
                  <a16:creationId xmlns:a16="http://schemas.microsoft.com/office/drawing/2014/main" id="{42351A31-5405-C2E7-0977-1EB4C556B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57724" y="4676422"/>
              <a:ext cx="914400" cy="9144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26A1494-A9FE-F5E6-18D0-6EB8F11BB1E7}"/>
              </a:ext>
            </a:extLst>
          </p:cNvPr>
          <p:cNvGrpSpPr/>
          <p:nvPr/>
        </p:nvGrpSpPr>
        <p:grpSpPr>
          <a:xfrm>
            <a:off x="4726298" y="1142998"/>
            <a:ext cx="2003948" cy="5480964"/>
            <a:chOff x="6973469" y="1142999"/>
            <a:chExt cx="2003948" cy="5505459"/>
          </a:xfrm>
        </p:grpSpPr>
        <p:sp>
          <p:nvSpPr>
            <p:cNvPr id="29" name="Flowchart: Off-page Connector 28">
              <a:extLst>
                <a:ext uri="{FF2B5EF4-FFF2-40B4-BE49-F238E27FC236}">
                  <a16:creationId xmlns:a16="http://schemas.microsoft.com/office/drawing/2014/main" id="{F35FD762-D6A5-31BB-5B34-01034A240121}"/>
                </a:ext>
              </a:extLst>
            </p:cNvPr>
            <p:cNvSpPr/>
            <p:nvPr/>
          </p:nvSpPr>
          <p:spPr>
            <a:xfrm>
              <a:off x="6973469" y="1142999"/>
              <a:ext cx="2003948" cy="5505459"/>
            </a:xfrm>
            <a:prstGeom prst="flowChartOffpageConnector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latin typeface="Helvetica" panose="020B0604020202020204" pitchFamily="34" charset="0"/>
                  <a:cs typeface="Helvetica" panose="020B0604020202020204" pitchFamily="34" charset="0"/>
                </a:rPr>
                <a:t>Promoting Recycling and Reuse</a:t>
              </a:r>
            </a:p>
          </p:txBody>
        </p:sp>
        <p:cxnSp>
          <p:nvCxnSpPr>
            <p:cNvPr id="4102" name="Straight Connector 4101">
              <a:extLst>
                <a:ext uri="{FF2B5EF4-FFF2-40B4-BE49-F238E27FC236}">
                  <a16:creationId xmlns:a16="http://schemas.microsoft.com/office/drawing/2014/main" id="{4BF1B1A6-EC4C-78F4-8E16-4773EBFC9B6A}"/>
                </a:ext>
              </a:extLst>
            </p:cNvPr>
            <p:cNvCxnSpPr/>
            <p:nvPr/>
          </p:nvCxnSpPr>
          <p:spPr>
            <a:xfrm>
              <a:off x="7551004" y="4261868"/>
              <a:ext cx="82671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3" name="Straight Connector 4102">
              <a:extLst>
                <a:ext uri="{FF2B5EF4-FFF2-40B4-BE49-F238E27FC236}">
                  <a16:creationId xmlns:a16="http://schemas.microsoft.com/office/drawing/2014/main" id="{462D79EC-8A52-6FA0-5FD2-91395125C78D}"/>
                </a:ext>
              </a:extLst>
            </p:cNvPr>
            <p:cNvCxnSpPr/>
            <p:nvPr/>
          </p:nvCxnSpPr>
          <p:spPr>
            <a:xfrm>
              <a:off x="7551004" y="2343298"/>
              <a:ext cx="82671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11" name="Graphic 4110" descr="Sustainability outline">
              <a:extLst>
                <a:ext uri="{FF2B5EF4-FFF2-40B4-BE49-F238E27FC236}">
                  <a16:creationId xmlns:a16="http://schemas.microsoft.com/office/drawing/2014/main" id="{9926AF6F-79DF-B35B-7775-C3013674A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24510" y="4676422"/>
              <a:ext cx="914400" cy="914400"/>
            </a:xfrm>
            <a:prstGeom prst="rect">
              <a:avLst/>
            </a:prstGeom>
          </p:spPr>
        </p:pic>
      </p:grpSp>
      <p:sp>
        <p:nvSpPr>
          <p:cNvPr id="25" name="Flowchart: Off-page Connector 24">
            <a:extLst>
              <a:ext uri="{FF2B5EF4-FFF2-40B4-BE49-F238E27FC236}">
                <a16:creationId xmlns:a16="http://schemas.microsoft.com/office/drawing/2014/main" id="{4D6C816F-3C8B-3144-651E-DCDC51BE4519}"/>
              </a:ext>
            </a:extLst>
          </p:cNvPr>
          <p:cNvSpPr/>
          <p:nvPr/>
        </p:nvSpPr>
        <p:spPr>
          <a:xfrm>
            <a:off x="2452431" y="1142998"/>
            <a:ext cx="2003948" cy="5480966"/>
          </a:xfrm>
          <a:prstGeom prst="flowChartOffpageConnector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>
                <a:latin typeface="Helvetica" panose="020B0604020202020204" pitchFamily="34" charset="0"/>
                <a:cs typeface="Helvetica" panose="020B0604020202020204" pitchFamily="34" charset="0"/>
              </a:rPr>
              <a:t>Investment Network</a:t>
            </a:r>
          </a:p>
        </p:txBody>
      </p:sp>
      <p:sp>
        <p:nvSpPr>
          <p:cNvPr id="26" name="Flowchart: Off-page Connector 25">
            <a:extLst>
              <a:ext uri="{FF2B5EF4-FFF2-40B4-BE49-F238E27FC236}">
                <a16:creationId xmlns:a16="http://schemas.microsoft.com/office/drawing/2014/main" id="{DBC00775-CD35-7440-230A-5E3D13597537}"/>
              </a:ext>
            </a:extLst>
          </p:cNvPr>
          <p:cNvSpPr/>
          <p:nvPr/>
        </p:nvSpPr>
        <p:spPr>
          <a:xfrm>
            <a:off x="191912" y="1142996"/>
            <a:ext cx="2003948" cy="5480966"/>
          </a:xfrm>
          <a:prstGeom prst="flowChartOffpageConnector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Information Sharing and Cooperation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14299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159"/>
          <a:stretch/>
        </p:blipFill>
        <p:spPr>
          <a:xfrm>
            <a:off x="6835253" y="0"/>
            <a:ext cx="2003948" cy="110488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536028" y="0"/>
            <a:ext cx="0" cy="1142999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609600" y="152400"/>
            <a:ext cx="8458200" cy="1047003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>
            <a:lvl1pPr algn="ctr" defTabSz="91431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Pillars of MSP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00834" y="228600"/>
            <a:ext cx="384551" cy="112753"/>
            <a:chOff x="887366" y="425611"/>
            <a:chExt cx="739877" cy="216936"/>
          </a:xfrm>
        </p:grpSpPr>
        <p:sp>
          <p:nvSpPr>
            <p:cNvPr id="18" name="5-Point Star 17"/>
            <p:cNvSpPr/>
            <p:nvPr/>
          </p:nvSpPr>
          <p:spPr>
            <a:xfrm>
              <a:off x="887366" y="430840"/>
              <a:ext cx="206478" cy="20647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1152834" y="436069"/>
              <a:ext cx="206478" cy="20647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1420765" y="425611"/>
              <a:ext cx="206478" cy="20647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36027" y="1028343"/>
            <a:ext cx="8157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9C273D7-FA94-D0EA-4CFE-F5F7BE198D50}"/>
              </a:ext>
            </a:extLst>
          </p:cNvPr>
          <p:cNvCxnSpPr/>
          <p:nvPr/>
        </p:nvCxnSpPr>
        <p:spPr>
          <a:xfrm>
            <a:off x="772026" y="4323723"/>
            <a:ext cx="82671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6" name="Straight Connector 4095">
            <a:extLst>
              <a:ext uri="{FF2B5EF4-FFF2-40B4-BE49-F238E27FC236}">
                <a16:creationId xmlns:a16="http://schemas.microsoft.com/office/drawing/2014/main" id="{6B82CEE5-8BA9-57CE-3160-6E681F831D2D}"/>
              </a:ext>
            </a:extLst>
          </p:cNvPr>
          <p:cNvCxnSpPr/>
          <p:nvPr/>
        </p:nvCxnSpPr>
        <p:spPr>
          <a:xfrm>
            <a:off x="772026" y="2405153"/>
            <a:ext cx="82671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7" name="Straight Connector 4096">
            <a:extLst>
              <a:ext uri="{FF2B5EF4-FFF2-40B4-BE49-F238E27FC236}">
                <a16:creationId xmlns:a16="http://schemas.microsoft.com/office/drawing/2014/main" id="{C139533E-22E0-444D-7402-A099CEE9C0E9}"/>
              </a:ext>
            </a:extLst>
          </p:cNvPr>
          <p:cNvCxnSpPr/>
          <p:nvPr/>
        </p:nvCxnSpPr>
        <p:spPr>
          <a:xfrm>
            <a:off x="3024159" y="4323723"/>
            <a:ext cx="82671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8" name="Straight Connector 4097">
            <a:extLst>
              <a:ext uri="{FF2B5EF4-FFF2-40B4-BE49-F238E27FC236}">
                <a16:creationId xmlns:a16="http://schemas.microsoft.com/office/drawing/2014/main" id="{17AB1662-A839-0381-CABE-9E096C654229}"/>
              </a:ext>
            </a:extLst>
          </p:cNvPr>
          <p:cNvCxnSpPr/>
          <p:nvPr/>
        </p:nvCxnSpPr>
        <p:spPr>
          <a:xfrm>
            <a:off x="3024159" y="2405153"/>
            <a:ext cx="82671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5" name="Graphic 4104" descr="Network outline">
            <a:extLst>
              <a:ext uri="{FF2B5EF4-FFF2-40B4-BE49-F238E27FC236}">
                <a16:creationId xmlns:a16="http://schemas.microsoft.com/office/drawing/2014/main" id="{6822E15F-F825-F293-3986-42B1283BC0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6686" y="4676422"/>
            <a:ext cx="914400" cy="914400"/>
          </a:xfrm>
          <a:prstGeom prst="rect">
            <a:avLst/>
          </a:prstGeom>
        </p:spPr>
      </p:pic>
      <p:pic>
        <p:nvPicPr>
          <p:cNvPr id="4107" name="Graphic 4106" descr="Bank outline">
            <a:extLst>
              <a:ext uri="{FF2B5EF4-FFF2-40B4-BE49-F238E27FC236}">
                <a16:creationId xmlns:a16="http://schemas.microsoft.com/office/drawing/2014/main" id="{6CF38DE3-3559-2DC9-6ADD-C1BA485F26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97205" y="46764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07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6200" y="0"/>
            <a:ext cx="9220200" cy="6858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159"/>
          <a:stretch/>
        </p:blipFill>
        <p:spPr>
          <a:xfrm>
            <a:off x="6835253" y="0"/>
            <a:ext cx="2003948" cy="110488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536028" y="0"/>
            <a:ext cx="0" cy="1142999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609600" y="152400"/>
            <a:ext cx="8458200" cy="1047003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>
            <a:lvl1pPr algn="ctr" defTabSz="91431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  <a:t>Elevation of ESG Standards</a:t>
            </a:r>
            <a:endParaRPr lang="en-US" sz="3600" b="1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00834" y="228600"/>
            <a:ext cx="384551" cy="112753"/>
            <a:chOff x="887366" y="425611"/>
            <a:chExt cx="739877" cy="216936"/>
          </a:xfrm>
        </p:grpSpPr>
        <p:sp>
          <p:nvSpPr>
            <p:cNvPr id="18" name="5-Point Star 17"/>
            <p:cNvSpPr/>
            <p:nvPr/>
          </p:nvSpPr>
          <p:spPr>
            <a:xfrm>
              <a:off x="887366" y="430840"/>
              <a:ext cx="206478" cy="20647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1152834" y="436069"/>
              <a:ext cx="206478" cy="20647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1420765" y="425611"/>
              <a:ext cx="206478" cy="20647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36027" y="1028343"/>
            <a:ext cx="8157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520301-BA68-1B14-DEE3-7A7752F970B2}"/>
              </a:ext>
            </a:extLst>
          </p:cNvPr>
          <p:cNvSpPr txBox="1"/>
          <p:nvPr/>
        </p:nvSpPr>
        <p:spPr>
          <a:xfrm>
            <a:off x="-1734" y="1482011"/>
            <a:ext cx="3603547" cy="56015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99465" lvl="1" indent="-342900">
              <a:buFont typeface="Arial"/>
              <a:buChar char="•"/>
            </a:pPr>
            <a:r>
              <a:rPr lang="en-US" sz="2400" b="1" dirty="0">
                <a:solidFill>
                  <a:srgbClr val="FFFF00"/>
                </a:solidFill>
                <a:latin typeface="Arial"/>
                <a:cs typeface="Arial"/>
              </a:rPr>
              <a:t>MSP "Principles for Responsible Critical Mineral Supply Chains"</a:t>
            </a:r>
          </a:p>
          <a:p>
            <a:pPr marL="799465" lvl="1" indent="-342900">
              <a:buFont typeface="Arial"/>
              <a:buChar char="•"/>
            </a:pP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9465" lvl="1" indent="-342900">
              <a:buFont typeface="Arial"/>
              <a:buChar char="•"/>
            </a:pP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Commitment to High Standards</a:t>
            </a:r>
          </a:p>
          <a:p>
            <a:pPr marL="799465" lvl="1" indent="-342900">
              <a:buFont typeface="Arial"/>
              <a:buChar char="•"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9465" lvl="1" indent="-342900">
              <a:buFont typeface="Arial"/>
              <a:buChar char="•"/>
            </a:pPr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Social License and Engagement</a:t>
            </a:r>
          </a:p>
          <a:p>
            <a:pPr marL="799465" lvl="1" indent="-342900">
              <a:buFont typeface="Arial"/>
              <a:buChar char="•"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9465" lvl="1" indent="-342900">
              <a:buFont typeface="Arial"/>
              <a:buChar char="•"/>
            </a:pP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Good Governance and Transparency</a:t>
            </a:r>
          </a:p>
          <a:p>
            <a:pPr marL="799465" lvl="1" indent="-342900">
              <a:buFont typeface="Arial"/>
              <a:buChar char="•"/>
            </a:pP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9465" lvl="1" indent="-342900">
              <a:buFont typeface="Arial"/>
              <a:buChar char="•"/>
            </a:pP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9465" lvl="1" indent="-342900">
              <a:buFont typeface="Arial"/>
              <a:buChar char="•"/>
            </a:pP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endParaRPr lang="en-US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0" descr="The Great Reset, Part 7: ESG - by Brian Almon - Gem State">
            <a:extLst>
              <a:ext uri="{FF2B5EF4-FFF2-40B4-BE49-F238E27FC236}">
                <a16:creationId xmlns:a16="http://schemas.microsoft.com/office/drawing/2014/main" id="{A225D31B-B282-B34E-9EBC-D5163E5DB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418" y="1114896"/>
            <a:ext cx="5421170" cy="559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778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6200" y="0"/>
            <a:ext cx="9220200" cy="6858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159"/>
          <a:stretch/>
        </p:blipFill>
        <p:spPr>
          <a:xfrm>
            <a:off x="6835253" y="0"/>
            <a:ext cx="2003948" cy="110488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536028" y="0"/>
            <a:ext cx="0" cy="1142999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609600" y="152400"/>
            <a:ext cx="8458200" cy="1047003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>
            <a:lvl1pPr algn="ctr" defTabSz="91431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MSP Project Principles</a:t>
            </a:r>
            <a:endParaRPr lang="en-US" sz="3600" b="1" i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00834" y="228600"/>
            <a:ext cx="384551" cy="112753"/>
            <a:chOff x="887366" y="425611"/>
            <a:chExt cx="739877" cy="216936"/>
          </a:xfrm>
        </p:grpSpPr>
        <p:sp>
          <p:nvSpPr>
            <p:cNvPr id="18" name="5-Point Star 17"/>
            <p:cNvSpPr/>
            <p:nvPr/>
          </p:nvSpPr>
          <p:spPr>
            <a:xfrm>
              <a:off x="887366" y="430840"/>
              <a:ext cx="206478" cy="20647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1152834" y="436069"/>
              <a:ext cx="206478" cy="20647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1420765" y="425611"/>
              <a:ext cx="206478" cy="20647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36027" y="1028343"/>
            <a:ext cx="8157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520301-BA68-1B14-DEE3-7A7752F970B2}"/>
              </a:ext>
            </a:extLst>
          </p:cNvPr>
          <p:cNvSpPr txBox="1"/>
          <p:nvPr/>
        </p:nvSpPr>
        <p:spPr>
          <a:xfrm>
            <a:off x="-350981" y="1995725"/>
            <a:ext cx="8960963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56665" lvl="2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Helvetica"/>
                <a:ea typeface="+mn-lt"/>
                <a:cs typeface="Helvetica"/>
              </a:rPr>
              <a:t>Responsible </a:t>
            </a:r>
            <a:r>
              <a:rPr lang="en-US" sz="2800" b="1" dirty="0">
                <a:solidFill>
                  <a:schemeClr val="bg1"/>
                </a:solidFill>
                <a:latin typeface="Helvetica"/>
                <a:ea typeface="+mn-lt"/>
                <a:cs typeface="Helvetica"/>
              </a:rPr>
              <a:t>stewardship of the  environment</a:t>
            </a:r>
            <a:endParaRPr lang="en-US" sz="2800" b="1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1256665" lvl="2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Helvetica"/>
                <a:ea typeface="+mn-lt"/>
                <a:cs typeface="Helvetica"/>
              </a:rPr>
              <a:t>Consultative</a:t>
            </a:r>
            <a:r>
              <a:rPr lang="en-US" sz="2800" b="1" dirty="0">
                <a:solidFill>
                  <a:schemeClr val="bg1"/>
                </a:solidFill>
                <a:latin typeface="Helvetica"/>
                <a:ea typeface="+mn-lt"/>
                <a:cs typeface="Helvetica"/>
              </a:rPr>
              <a:t> and </a:t>
            </a:r>
            <a:r>
              <a:rPr lang="en-US" sz="2800" b="1" dirty="0">
                <a:solidFill>
                  <a:srgbClr val="FFFF00"/>
                </a:solidFill>
                <a:latin typeface="Helvetica"/>
                <a:ea typeface="+mn-lt"/>
                <a:cs typeface="Helvetica"/>
              </a:rPr>
              <a:t>participatory</a:t>
            </a:r>
            <a:r>
              <a:rPr lang="en-US" sz="2800" b="1" dirty="0">
                <a:solidFill>
                  <a:schemeClr val="bg1"/>
                </a:solidFill>
                <a:latin typeface="Helvetica"/>
                <a:ea typeface="+mn-lt"/>
                <a:cs typeface="Helvetica"/>
              </a:rPr>
              <a:t> processes</a:t>
            </a:r>
          </a:p>
          <a:p>
            <a:pPr marL="1256665" lvl="2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Helvetica"/>
                <a:cs typeface="Helvetica"/>
              </a:rPr>
              <a:t>Meaningful</a:t>
            </a:r>
            <a:r>
              <a:rPr lang="en-US" sz="2800" b="1" dirty="0">
                <a:solidFill>
                  <a:schemeClr val="bg1"/>
                </a:solidFill>
                <a:latin typeface="Helvetica"/>
                <a:cs typeface="Helvetica"/>
              </a:rPr>
              <a:t> engagement and </a:t>
            </a:r>
            <a:r>
              <a:rPr lang="en-US" sz="2800" b="1" dirty="0">
                <a:solidFill>
                  <a:srgbClr val="FFFF00"/>
                </a:solidFill>
                <a:latin typeface="Helvetica"/>
                <a:cs typeface="Helvetica"/>
              </a:rPr>
              <a:t>transparent</a:t>
            </a:r>
            <a:r>
              <a:rPr lang="en-US" sz="2800" b="1" dirty="0">
                <a:solidFill>
                  <a:schemeClr val="bg1"/>
                </a:solidFill>
                <a:latin typeface="Helvetica"/>
                <a:cs typeface="Helvetica"/>
              </a:rPr>
              <a:t> communication</a:t>
            </a:r>
          </a:p>
          <a:p>
            <a:pPr marL="1256665" lvl="2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Helvetica"/>
                <a:ea typeface="+mn-lt"/>
                <a:cs typeface="Helvetica"/>
              </a:rPr>
              <a:t>Safe, fair, inclusive</a:t>
            </a:r>
            <a:r>
              <a:rPr lang="en-US" sz="2800" b="1" dirty="0">
                <a:solidFill>
                  <a:schemeClr val="bg1"/>
                </a:solidFill>
                <a:latin typeface="Helvetica"/>
                <a:ea typeface="+mn-lt"/>
                <a:cs typeface="Helvetica"/>
              </a:rPr>
              <a:t> workplace conditions</a:t>
            </a:r>
          </a:p>
          <a:p>
            <a:pPr marL="1256665" lvl="2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Helvetica"/>
                <a:ea typeface="+mn-lt"/>
                <a:cs typeface="Helvetica"/>
              </a:rPr>
              <a:t>Economic</a:t>
            </a:r>
            <a:r>
              <a:rPr lang="en-US" sz="2800" b="1" dirty="0">
                <a:solidFill>
                  <a:schemeClr val="bg1"/>
                </a:solidFill>
                <a:latin typeface="Helvetica"/>
                <a:ea typeface="+mn-lt"/>
                <a:cs typeface="Helvetica"/>
              </a:rPr>
              <a:t> benefit for </a:t>
            </a:r>
            <a:r>
              <a:rPr lang="en-US" sz="2800" b="1" dirty="0">
                <a:solidFill>
                  <a:srgbClr val="FFFF00"/>
                </a:solidFill>
                <a:latin typeface="Helvetica"/>
                <a:ea typeface="+mn-lt"/>
                <a:cs typeface="Helvetica"/>
              </a:rPr>
              <a:t>local</a:t>
            </a:r>
            <a:r>
              <a:rPr lang="en-US" sz="2800" b="1" dirty="0">
                <a:solidFill>
                  <a:schemeClr val="bg1"/>
                </a:solidFill>
                <a:latin typeface="Helvetica"/>
                <a:ea typeface="+mn-lt"/>
                <a:cs typeface="Helvetica"/>
              </a:rPr>
              <a:t> communities</a:t>
            </a:r>
            <a:endParaRPr lang="en-US" sz="2800" b="1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1256665" lvl="2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Helvetica"/>
                <a:ea typeface="+mn-lt"/>
                <a:cs typeface="Helvetica"/>
              </a:rPr>
              <a:t>Transparent,</a:t>
            </a:r>
            <a:r>
              <a:rPr lang="en-US" sz="2800" b="1" dirty="0">
                <a:solidFill>
                  <a:schemeClr val="bg1"/>
                </a:solidFill>
                <a:latin typeface="Helvetica"/>
                <a:ea typeface="+mn-lt"/>
                <a:cs typeface="Helvetica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Helvetica"/>
                <a:ea typeface="+mn-lt"/>
                <a:cs typeface="Helvetica"/>
              </a:rPr>
              <a:t>ethical</a:t>
            </a:r>
            <a:r>
              <a:rPr lang="en-US" sz="2800" b="1" dirty="0">
                <a:solidFill>
                  <a:schemeClr val="bg1"/>
                </a:solidFill>
                <a:latin typeface="Helvetica"/>
                <a:ea typeface="+mn-lt"/>
                <a:cs typeface="Helvetica"/>
              </a:rPr>
              <a:t> business operations</a:t>
            </a:r>
            <a:endParaRPr lang="en-US" sz="28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74662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ountain PNG">
            <a:extLst>
              <a:ext uri="{FF2B5EF4-FFF2-40B4-BE49-F238E27FC236}">
                <a16:creationId xmlns:a16="http://schemas.microsoft.com/office/drawing/2014/main" id="{C2790ED6-73CC-1574-0406-81DE07A55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9" y="2519651"/>
            <a:ext cx="9245599" cy="484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244BA0-BED5-E422-F2AD-9782A8BFB59E}"/>
              </a:ext>
            </a:extLst>
          </p:cNvPr>
          <p:cNvSpPr txBox="1"/>
          <p:nvPr/>
        </p:nvSpPr>
        <p:spPr>
          <a:xfrm>
            <a:off x="2260625" y="874455"/>
            <a:ext cx="7001163" cy="2554545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extrusionH="698500">
            <a:bevelT w="114300" prst="artDeco"/>
            <a:bevelB w="152400" h="50800" prst="softRound"/>
            <a:extrusionClr>
              <a:schemeClr val="tx1"/>
            </a:extrusionClr>
          </a:sp3d>
        </p:spPr>
        <p:txBody>
          <a:bodyPr wrap="square" rtlCol="0">
            <a:spAutoFit/>
            <a:sp3d extrusionH="44450" contourW="38100">
              <a:bevelT w="50800" h="38100" prst="riblet"/>
              <a:bevelB w="38100" h="38100" prst="relaxedInset"/>
              <a:extrusionClr>
                <a:schemeClr val="accent6"/>
              </a:extrusionClr>
              <a:contourClr>
                <a:schemeClr val="accent6"/>
              </a:contourClr>
            </a:sp3d>
          </a:bodyPr>
          <a:lstStyle/>
          <a:p>
            <a:r>
              <a:rPr lang="en-US" sz="16000" b="1" dirty="0">
                <a:solidFill>
                  <a:schemeClr val="bg1"/>
                </a:solidFill>
                <a:effectLst/>
                <a:latin typeface="Imprint MT Shadow" panose="040206050603030302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MSP</a:t>
            </a:r>
          </a:p>
        </p:txBody>
      </p:sp>
    </p:spTree>
    <p:extLst>
      <p:ext uri="{BB962C8B-B14F-4D97-AF65-F5344CB8AC3E}">
        <p14:creationId xmlns:p14="http://schemas.microsoft.com/office/powerpoint/2010/main" val="2180049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159"/>
          <a:stretch/>
        </p:blipFill>
        <p:spPr>
          <a:xfrm>
            <a:off x="6835253" y="0"/>
            <a:ext cx="2003948" cy="110488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536028" y="0"/>
            <a:ext cx="0" cy="1142999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609600" y="152400"/>
            <a:ext cx="8458200" cy="1047003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>
            <a:lvl1pPr algn="ctr" defTabSz="91431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MSP – Why the need?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00834" y="228600"/>
            <a:ext cx="384551" cy="112753"/>
            <a:chOff x="887366" y="425611"/>
            <a:chExt cx="739877" cy="216936"/>
          </a:xfrm>
        </p:grpSpPr>
        <p:sp>
          <p:nvSpPr>
            <p:cNvPr id="18" name="5-Point Star 17"/>
            <p:cNvSpPr/>
            <p:nvPr/>
          </p:nvSpPr>
          <p:spPr>
            <a:xfrm>
              <a:off x="887366" y="430840"/>
              <a:ext cx="206478" cy="20647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1152834" y="436069"/>
              <a:ext cx="206478" cy="20647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1420765" y="425611"/>
              <a:ext cx="206478" cy="20647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36027" y="1028343"/>
            <a:ext cx="8157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4253D6-7087-DEB5-95A5-26AE0A463608}"/>
              </a:ext>
            </a:extLst>
          </p:cNvPr>
          <p:cNvSpPr txBox="1"/>
          <p:nvPr/>
        </p:nvSpPr>
        <p:spPr>
          <a:xfrm>
            <a:off x="609600" y="2890391"/>
            <a:ext cx="8676634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chemeClr val="bg1"/>
                </a:solidFill>
                <a:latin typeface="Helvetica"/>
                <a:cs typeface="Helvetica"/>
              </a:rPr>
              <a:t>Demand for critical minerals driven by </a:t>
            </a:r>
            <a:r>
              <a:rPr lang="en-US" sz="3200" b="1">
                <a:solidFill>
                  <a:srgbClr val="FFFF00"/>
                </a:solidFill>
                <a:latin typeface="Helvetica"/>
                <a:cs typeface="Helvetica"/>
              </a:rPr>
              <a:t>the energy transition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C5EAAE8-3924-FC3C-18C9-DFF6309469D1}"/>
              </a:ext>
            </a:extLst>
          </p:cNvPr>
          <p:cNvCxnSpPr/>
          <p:nvPr/>
        </p:nvCxnSpPr>
        <p:spPr>
          <a:xfrm>
            <a:off x="4113205" y="4062751"/>
            <a:ext cx="82671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2EBDB4-4A48-0615-22E3-BE0A96BEA240}"/>
              </a:ext>
            </a:extLst>
          </p:cNvPr>
          <p:cNvCxnSpPr/>
          <p:nvPr/>
        </p:nvCxnSpPr>
        <p:spPr>
          <a:xfrm>
            <a:off x="4113205" y="2722902"/>
            <a:ext cx="82671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103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42524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tech: 2x-6x mineral demand </a:t>
            </a:r>
            <a:r>
              <a:rPr lang="en-US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2040</a:t>
            </a: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159"/>
          <a:stretch/>
        </p:blipFill>
        <p:spPr>
          <a:xfrm>
            <a:off x="6835253" y="0"/>
            <a:ext cx="2003948" cy="110488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536028" y="0"/>
            <a:ext cx="0" cy="1142999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609600" y="152400"/>
            <a:ext cx="8458200" cy="1048601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>
            <a:lvl1pPr algn="ctr" defTabSz="91431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MSP – Why the need?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00834" y="228600"/>
            <a:ext cx="384551" cy="112753"/>
            <a:chOff x="887366" y="425611"/>
            <a:chExt cx="739877" cy="216936"/>
          </a:xfrm>
        </p:grpSpPr>
        <p:sp>
          <p:nvSpPr>
            <p:cNvPr id="18" name="5-Point Star 17"/>
            <p:cNvSpPr/>
            <p:nvPr/>
          </p:nvSpPr>
          <p:spPr>
            <a:xfrm>
              <a:off x="887366" y="430840"/>
              <a:ext cx="206478" cy="20647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1152834" y="436069"/>
              <a:ext cx="206478" cy="20647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1420765" y="425611"/>
              <a:ext cx="206478" cy="20647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36027" y="1028343"/>
            <a:ext cx="8157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478FD66-67E2-0530-106D-161AB87C87C8}"/>
              </a:ext>
            </a:extLst>
          </p:cNvPr>
          <p:cNvSpPr txBox="1"/>
          <p:nvPr/>
        </p:nvSpPr>
        <p:spPr>
          <a:xfrm>
            <a:off x="228284" y="6345353"/>
            <a:ext cx="8602383" cy="27701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i="1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IEA (2021), The Role of Critical Minerals in Clean Energy Transitions, https://www.iea.org/reports/the-role-of-critical-minerals-in-clean-energy-transitions</a:t>
            </a:r>
            <a:endParaRPr lang="en-US" sz="1000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BB35EE-91A6-8105-7CBC-BD0A9BF6A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791876"/>
            <a:ext cx="8003177" cy="4448796"/>
          </a:xfrm>
          <a:prstGeom prst="rect">
            <a:avLst/>
          </a:prstGeom>
          <a:ln w="76200"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B61F37-8411-9E38-FC20-3A63CA130FAE}"/>
              </a:ext>
            </a:extLst>
          </p:cNvPr>
          <p:cNvSpPr txBox="1"/>
          <p:nvPr/>
        </p:nvSpPr>
        <p:spPr>
          <a:xfrm>
            <a:off x="753453" y="1179182"/>
            <a:ext cx="805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tech: 2x-6x mineral demand </a:t>
            </a:r>
            <a:r>
              <a:rPr lang="en-US" sz="2800"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2040</a:t>
            </a:r>
            <a:endParaRPr lang="en-US" sz="28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59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159"/>
          <a:stretch/>
        </p:blipFill>
        <p:spPr>
          <a:xfrm>
            <a:off x="6835253" y="0"/>
            <a:ext cx="2003948" cy="110488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536028" y="0"/>
            <a:ext cx="0" cy="1142999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609600" y="152400"/>
            <a:ext cx="8458200" cy="1047003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>
            <a:lvl1pPr algn="ctr" defTabSz="91431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MSP – Why the need?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00834" y="228600"/>
            <a:ext cx="384551" cy="112753"/>
            <a:chOff x="887366" y="425611"/>
            <a:chExt cx="739877" cy="216936"/>
          </a:xfrm>
        </p:grpSpPr>
        <p:sp>
          <p:nvSpPr>
            <p:cNvPr id="18" name="5-Point Star 17"/>
            <p:cNvSpPr/>
            <p:nvPr/>
          </p:nvSpPr>
          <p:spPr>
            <a:xfrm>
              <a:off x="887366" y="430840"/>
              <a:ext cx="206478" cy="20647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1152834" y="436069"/>
              <a:ext cx="206478" cy="20647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1420765" y="425611"/>
              <a:ext cx="206478" cy="20647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36027" y="1028343"/>
            <a:ext cx="8157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4253D6-7087-DEB5-95A5-26AE0A463608}"/>
              </a:ext>
            </a:extLst>
          </p:cNvPr>
          <p:cNvSpPr txBox="1"/>
          <p:nvPr/>
        </p:nvSpPr>
        <p:spPr>
          <a:xfrm>
            <a:off x="609600" y="2890391"/>
            <a:ext cx="8676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Necessity of </a:t>
            </a:r>
            <a:r>
              <a:rPr lang="en-US" sz="3200" b="1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robust</a:t>
            </a:r>
            <a:r>
              <a:rPr lang="en-US" sz="3200" b="1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2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</a:t>
            </a:r>
            <a:r>
              <a:rPr lang="en-US" sz="3200" b="1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200" b="1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resilient</a:t>
            </a:r>
            <a:r>
              <a:rPr lang="en-US" sz="3200" b="1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2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supply chains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955DFA-F7D3-5DD3-7313-7C44FA21B74D}"/>
              </a:ext>
            </a:extLst>
          </p:cNvPr>
          <p:cNvCxnSpPr/>
          <p:nvPr/>
        </p:nvCxnSpPr>
        <p:spPr>
          <a:xfrm>
            <a:off x="4113205" y="4053786"/>
            <a:ext cx="82671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B1F740-AE49-4A8C-BC33-8B4CED5DF986}"/>
              </a:ext>
            </a:extLst>
          </p:cNvPr>
          <p:cNvCxnSpPr/>
          <p:nvPr/>
        </p:nvCxnSpPr>
        <p:spPr>
          <a:xfrm>
            <a:off x="4113205" y="2785655"/>
            <a:ext cx="82671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353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159"/>
          <a:stretch/>
        </p:blipFill>
        <p:spPr>
          <a:xfrm>
            <a:off x="6835253" y="0"/>
            <a:ext cx="2003948" cy="110488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536028" y="0"/>
            <a:ext cx="0" cy="1142999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609600" y="152400"/>
            <a:ext cx="8458200" cy="1047003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>
            <a:lvl1pPr algn="ctr" defTabSz="91431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MSP – Why the need?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00834" y="228600"/>
            <a:ext cx="384551" cy="112753"/>
            <a:chOff x="887366" y="425611"/>
            <a:chExt cx="739877" cy="216936"/>
          </a:xfrm>
        </p:grpSpPr>
        <p:sp>
          <p:nvSpPr>
            <p:cNvPr id="18" name="5-Point Star 17"/>
            <p:cNvSpPr/>
            <p:nvPr/>
          </p:nvSpPr>
          <p:spPr>
            <a:xfrm>
              <a:off x="887366" y="430840"/>
              <a:ext cx="206478" cy="20647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1152834" y="436069"/>
              <a:ext cx="206478" cy="20647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1420765" y="425611"/>
              <a:ext cx="206478" cy="20647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36027" y="1028343"/>
            <a:ext cx="8157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DC39F71-73D2-2046-2B58-B2D9EA404B70}"/>
              </a:ext>
            </a:extLst>
          </p:cNvPr>
          <p:cNvCxnSpPr/>
          <p:nvPr/>
        </p:nvCxnSpPr>
        <p:spPr>
          <a:xfrm>
            <a:off x="4113205" y="4681587"/>
            <a:ext cx="82671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3E6D34E-D13C-723B-01EE-D2952C8B5775}"/>
              </a:ext>
            </a:extLst>
          </p:cNvPr>
          <p:cNvCxnSpPr/>
          <p:nvPr/>
        </p:nvCxnSpPr>
        <p:spPr>
          <a:xfrm>
            <a:off x="4113205" y="2214905"/>
            <a:ext cx="82671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23B79FA-F158-728D-A182-978063C077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7506685"/>
              </p:ext>
            </p:extLst>
          </p:nvPr>
        </p:nvGraphicFramePr>
        <p:xfrm>
          <a:off x="80837" y="1601316"/>
          <a:ext cx="8891452" cy="518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CC88E51-4C42-4CC1-6A6D-88798E03F6EA}"/>
              </a:ext>
            </a:extLst>
          </p:cNvPr>
          <p:cNvSpPr txBox="1"/>
          <p:nvPr/>
        </p:nvSpPr>
        <p:spPr>
          <a:xfrm>
            <a:off x="255009" y="1177654"/>
            <a:ext cx="854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producers’ shares of total </a:t>
            </a:r>
            <a:r>
              <a:rPr lang="en-US" sz="2400" b="1" i="1" u="sng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extraction</a:t>
            </a:r>
            <a:r>
              <a:rPr lang="en-US" sz="2400"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key minerals</a:t>
            </a:r>
            <a:endParaRPr lang="en-US" sz="2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260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159"/>
          <a:stretch/>
        </p:blipFill>
        <p:spPr>
          <a:xfrm>
            <a:off x="6835253" y="0"/>
            <a:ext cx="2003948" cy="110488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536028" y="0"/>
            <a:ext cx="0" cy="1142999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609600" y="152400"/>
            <a:ext cx="8458200" cy="1047003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>
            <a:lvl1pPr algn="ctr" defTabSz="91431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MSP – Why the need?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00834" y="228600"/>
            <a:ext cx="384551" cy="112753"/>
            <a:chOff x="887366" y="425611"/>
            <a:chExt cx="739877" cy="216936"/>
          </a:xfrm>
        </p:grpSpPr>
        <p:sp>
          <p:nvSpPr>
            <p:cNvPr id="18" name="5-Point Star 17"/>
            <p:cNvSpPr/>
            <p:nvPr/>
          </p:nvSpPr>
          <p:spPr>
            <a:xfrm>
              <a:off x="887366" y="430840"/>
              <a:ext cx="206478" cy="20647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1152834" y="436069"/>
              <a:ext cx="206478" cy="20647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1420765" y="425611"/>
              <a:ext cx="206478" cy="20647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36027" y="1028343"/>
            <a:ext cx="8157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C824FD4-6CC9-943A-F61A-1C2C83BBA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3542823"/>
              </p:ext>
            </p:extLst>
          </p:nvPr>
        </p:nvGraphicFramePr>
        <p:xfrm>
          <a:off x="36874" y="1552726"/>
          <a:ext cx="9030926" cy="5305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BC5AC30-9889-5DA6-7338-4F631A4A624E}"/>
              </a:ext>
            </a:extLst>
          </p:cNvPr>
          <p:cNvSpPr txBox="1"/>
          <p:nvPr/>
        </p:nvSpPr>
        <p:spPr>
          <a:xfrm>
            <a:off x="76200" y="1205126"/>
            <a:ext cx="91439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producers’ shares of total </a:t>
            </a:r>
            <a:r>
              <a:rPr lang="en-US" sz="2200" b="1" i="1" u="sng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lang="en-US" sz="2200"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key minerals*, 2019</a:t>
            </a:r>
          </a:p>
        </p:txBody>
      </p:sp>
    </p:spTree>
    <p:extLst>
      <p:ext uri="{BB962C8B-B14F-4D97-AF65-F5344CB8AC3E}">
        <p14:creationId xmlns:p14="http://schemas.microsoft.com/office/powerpoint/2010/main" val="2414869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124" name="Picture 4" descr="Earth PNG Image - PurePNG | Free transparent CC0 PNG Image Library">
            <a:extLst>
              <a:ext uri="{FF2B5EF4-FFF2-40B4-BE49-F238E27FC236}">
                <a16:creationId xmlns:a16="http://schemas.microsoft.com/office/drawing/2014/main" id="{3E6DA96C-0E38-C830-145E-962CDD5111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847607"/>
            <a:ext cx="8991600" cy="569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159"/>
          <a:stretch/>
        </p:blipFill>
        <p:spPr>
          <a:xfrm>
            <a:off x="6835253" y="0"/>
            <a:ext cx="2003948" cy="110488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536028" y="0"/>
            <a:ext cx="0" cy="1142999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609600" y="152400"/>
            <a:ext cx="8458200" cy="1047003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>
            <a:lvl1pPr algn="ctr" defTabSz="91431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00834" y="228600"/>
            <a:ext cx="384551" cy="112753"/>
            <a:chOff x="887366" y="425611"/>
            <a:chExt cx="739877" cy="216936"/>
          </a:xfrm>
        </p:grpSpPr>
        <p:sp>
          <p:nvSpPr>
            <p:cNvPr id="18" name="5-Point Star 17"/>
            <p:cNvSpPr/>
            <p:nvPr/>
          </p:nvSpPr>
          <p:spPr>
            <a:xfrm>
              <a:off x="887366" y="430840"/>
              <a:ext cx="206478" cy="20647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1152834" y="436069"/>
              <a:ext cx="206478" cy="20647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1420765" y="425611"/>
              <a:ext cx="206478" cy="20647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36027" y="1028343"/>
            <a:ext cx="8157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AEF688E-377A-CDEE-AACD-9121D0850D90}"/>
              </a:ext>
            </a:extLst>
          </p:cNvPr>
          <p:cNvSpPr/>
          <p:nvPr/>
        </p:nvSpPr>
        <p:spPr>
          <a:xfrm rot="5400000">
            <a:off x="4047817" y="3772616"/>
            <a:ext cx="1133765" cy="1038225"/>
          </a:xfrm>
          <a:prstGeom prst="right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E0CEED-2396-3851-6715-E582806C4117}"/>
              </a:ext>
            </a:extLst>
          </p:cNvPr>
          <p:cNvSpPr txBox="1"/>
          <p:nvPr/>
        </p:nvSpPr>
        <p:spPr>
          <a:xfrm>
            <a:off x="2225827" y="1095613"/>
            <a:ext cx="5225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FFFF00"/>
                </a:solidFill>
                <a:effectLst/>
                <a:latin typeface="Helvetica" panose="020B0604020202020204" pitchFamily="34" charset="0"/>
              </a:rPr>
              <a:t>Climate Security</a:t>
            </a:r>
            <a:endParaRPr lang="en-US" sz="4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CE9578-BD52-4A54-DD04-2AC64A2BE4EC}"/>
              </a:ext>
            </a:extLst>
          </p:cNvPr>
          <p:cNvSpPr txBox="1"/>
          <p:nvPr/>
        </p:nvSpPr>
        <p:spPr>
          <a:xfrm>
            <a:off x="2225827" y="2907855"/>
            <a:ext cx="5603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FFFF00"/>
                </a:solidFill>
                <a:effectLst/>
                <a:latin typeface="Helvetica" panose="020B0604020202020204" pitchFamily="34" charset="0"/>
              </a:rPr>
              <a:t>Energy Security      </a:t>
            </a:r>
            <a:endParaRPr lang="en-US" sz="4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724B14-E797-CA3F-8297-F47C83C2DB6A}"/>
              </a:ext>
            </a:extLst>
          </p:cNvPr>
          <p:cNvSpPr txBox="1"/>
          <p:nvPr/>
        </p:nvSpPr>
        <p:spPr>
          <a:xfrm>
            <a:off x="2225827" y="4858611"/>
            <a:ext cx="4994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FFFF00"/>
                </a:solidFill>
                <a:effectLst/>
                <a:latin typeface="Helvetica" panose="020B0604020202020204" pitchFamily="34" charset="0"/>
              </a:rPr>
              <a:t>Mineral Security </a:t>
            </a:r>
            <a:endParaRPr lang="en-US" sz="4400" dirty="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F68405D2-ED29-C27E-B5C6-5942DF1376DE}"/>
              </a:ext>
            </a:extLst>
          </p:cNvPr>
          <p:cNvSpPr/>
          <p:nvPr/>
        </p:nvSpPr>
        <p:spPr>
          <a:xfrm rot="5400000">
            <a:off x="4047818" y="1910997"/>
            <a:ext cx="1133765" cy="1038225"/>
          </a:xfrm>
          <a:prstGeom prst="right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48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159"/>
          <a:stretch/>
        </p:blipFill>
        <p:spPr>
          <a:xfrm>
            <a:off x="6835253" y="0"/>
            <a:ext cx="2003948" cy="110488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536028" y="0"/>
            <a:ext cx="0" cy="1142999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609600" y="152400"/>
            <a:ext cx="8458200" cy="1047003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>
            <a:lvl1pPr algn="ctr" defTabSz="91431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MSP – Why the need?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00834" y="228600"/>
            <a:ext cx="384551" cy="112753"/>
            <a:chOff x="887366" y="425611"/>
            <a:chExt cx="739877" cy="216936"/>
          </a:xfrm>
        </p:grpSpPr>
        <p:sp>
          <p:nvSpPr>
            <p:cNvPr id="18" name="5-Point Star 17"/>
            <p:cNvSpPr/>
            <p:nvPr/>
          </p:nvSpPr>
          <p:spPr>
            <a:xfrm>
              <a:off x="887366" y="430840"/>
              <a:ext cx="206478" cy="20647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1152834" y="436069"/>
              <a:ext cx="206478" cy="20647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1420765" y="425611"/>
              <a:ext cx="206478" cy="20647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36027" y="1028343"/>
            <a:ext cx="8157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4253D6-7087-DEB5-95A5-26AE0A463608}"/>
              </a:ext>
            </a:extLst>
          </p:cNvPr>
          <p:cNvSpPr txBox="1"/>
          <p:nvPr/>
        </p:nvSpPr>
        <p:spPr>
          <a:xfrm>
            <a:off x="536026" y="2244497"/>
            <a:ext cx="867663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Market </a:t>
            </a:r>
            <a:r>
              <a:rPr lang="en-US" sz="3200" b="1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forces alone </a:t>
            </a:r>
            <a:r>
              <a:rPr lang="en-US" sz="3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will not drive necessary changes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Promote high </a:t>
            </a:r>
            <a:r>
              <a:rPr lang="en-US" sz="3200" b="1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ESG</a:t>
            </a:r>
            <a:r>
              <a:rPr 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standards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Encourage resource </a:t>
            </a:r>
            <a:r>
              <a:rPr lang="en-US" sz="3200" b="1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recycling</a:t>
            </a:r>
            <a:endParaRPr lang="en-US" sz="32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DC39F71-73D2-2046-2B58-B2D9EA404B70}"/>
              </a:ext>
            </a:extLst>
          </p:cNvPr>
          <p:cNvCxnSpPr/>
          <p:nvPr/>
        </p:nvCxnSpPr>
        <p:spPr>
          <a:xfrm>
            <a:off x="4113205" y="4681587"/>
            <a:ext cx="82671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3E6D34E-D13C-723B-01EE-D2952C8B5775}"/>
              </a:ext>
            </a:extLst>
          </p:cNvPr>
          <p:cNvCxnSpPr/>
          <p:nvPr/>
        </p:nvCxnSpPr>
        <p:spPr>
          <a:xfrm>
            <a:off x="4113205" y="2214905"/>
            <a:ext cx="82671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225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159"/>
          <a:stretch/>
        </p:blipFill>
        <p:spPr>
          <a:xfrm>
            <a:off x="6835253" y="0"/>
            <a:ext cx="2003948" cy="110488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536028" y="0"/>
            <a:ext cx="0" cy="1142999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609600" y="152400"/>
            <a:ext cx="8458200" cy="1047003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>
            <a:lvl1pPr algn="ctr" defTabSz="91431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  <a:latin typeface="Helvetica"/>
                <a:cs typeface="Helvetica"/>
              </a:rPr>
              <a:t>MSP – Members</a:t>
            </a:r>
            <a:endParaRPr lang="en-US" sz="36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00834" y="228600"/>
            <a:ext cx="384551" cy="112753"/>
            <a:chOff x="887366" y="425611"/>
            <a:chExt cx="739877" cy="216936"/>
          </a:xfrm>
        </p:grpSpPr>
        <p:sp>
          <p:nvSpPr>
            <p:cNvPr id="18" name="5-Point Star 17"/>
            <p:cNvSpPr/>
            <p:nvPr/>
          </p:nvSpPr>
          <p:spPr>
            <a:xfrm>
              <a:off x="887366" y="430840"/>
              <a:ext cx="206478" cy="20647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1152834" y="436069"/>
              <a:ext cx="206478" cy="20647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1420765" y="425611"/>
              <a:ext cx="206478" cy="20647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36027" y="1028343"/>
            <a:ext cx="8157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4253D6-7087-DEB5-95A5-26AE0A463608}"/>
              </a:ext>
            </a:extLst>
          </p:cNvPr>
          <p:cNvSpPr txBox="1"/>
          <p:nvPr/>
        </p:nvSpPr>
        <p:spPr>
          <a:xfrm>
            <a:off x="332779" y="782984"/>
            <a:ext cx="867663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23" name="Picture 23">
            <a:extLst>
              <a:ext uri="{FF2B5EF4-FFF2-40B4-BE49-F238E27FC236}">
                <a16:creationId xmlns:a16="http://schemas.microsoft.com/office/drawing/2014/main" id="{0C4C6F35-A927-DA2B-62E1-DAB10F4C0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8444" y="5581916"/>
            <a:ext cx="1655064" cy="939533"/>
          </a:xfrm>
          <a:prstGeom prst="rect">
            <a:avLst/>
          </a:prstGeom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83EB24F8-AB0D-32E8-F31E-8B028BD0FD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8444" y="4003721"/>
            <a:ext cx="1655064" cy="915018"/>
          </a:xfrm>
          <a:prstGeom prst="rect">
            <a:avLst/>
          </a:prstGeom>
        </p:spPr>
      </p:pic>
      <p:pic>
        <p:nvPicPr>
          <p:cNvPr id="24" name="Picture 24">
            <a:extLst>
              <a:ext uri="{FF2B5EF4-FFF2-40B4-BE49-F238E27FC236}">
                <a16:creationId xmlns:a16="http://schemas.microsoft.com/office/drawing/2014/main" id="{3509F447-B26F-D8B4-A012-29D3E17F3B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9695" y="5581916"/>
            <a:ext cx="1683681" cy="907217"/>
          </a:xfrm>
          <a:prstGeom prst="rect">
            <a:avLst/>
          </a:prstGeom>
        </p:spPr>
      </p:pic>
      <p:pic>
        <p:nvPicPr>
          <p:cNvPr id="25" name="Picture 25">
            <a:extLst>
              <a:ext uri="{FF2B5EF4-FFF2-40B4-BE49-F238E27FC236}">
                <a16:creationId xmlns:a16="http://schemas.microsoft.com/office/drawing/2014/main" id="{85AEB85E-4EEA-CD2A-1814-04CF60F5C7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2163" y="2583550"/>
            <a:ext cx="1655064" cy="900423"/>
          </a:xfrm>
          <a:prstGeom prst="rect">
            <a:avLst/>
          </a:prstGeom>
        </p:spPr>
      </p:pic>
      <p:pic>
        <p:nvPicPr>
          <p:cNvPr id="26" name="Picture 26">
            <a:extLst>
              <a:ext uri="{FF2B5EF4-FFF2-40B4-BE49-F238E27FC236}">
                <a16:creationId xmlns:a16="http://schemas.microsoft.com/office/drawing/2014/main" id="{056DFB52-ECE9-0E07-2599-F054F18C62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2947" y="1310967"/>
            <a:ext cx="1655064" cy="901672"/>
          </a:xfrm>
          <a:prstGeom prst="rect">
            <a:avLst/>
          </a:prstGeom>
        </p:spPr>
      </p:pic>
      <p:pic>
        <p:nvPicPr>
          <p:cNvPr id="4" name="Picture 5" descr="Image result for Italy flag">
            <a:extLst>
              <a:ext uri="{FF2B5EF4-FFF2-40B4-BE49-F238E27FC236}">
                <a16:creationId xmlns:a16="http://schemas.microsoft.com/office/drawing/2014/main" id="{8D98EDDB-3349-B32C-F1F3-50E6A80DC4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67995" y="5608114"/>
            <a:ext cx="1655064" cy="913335"/>
          </a:xfrm>
          <a:prstGeom prst="rect">
            <a:avLst/>
          </a:prstGeom>
        </p:spPr>
      </p:pic>
      <p:pic>
        <p:nvPicPr>
          <p:cNvPr id="38" name="Picture 38">
            <a:extLst>
              <a:ext uri="{FF2B5EF4-FFF2-40B4-BE49-F238E27FC236}">
                <a16:creationId xmlns:a16="http://schemas.microsoft.com/office/drawing/2014/main" id="{E6EE57A3-4FBB-F775-D1F4-05723AE7A7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0536" y="5587646"/>
            <a:ext cx="1655064" cy="933803"/>
          </a:xfrm>
          <a:prstGeom prst="rect">
            <a:avLst/>
          </a:prstGeom>
        </p:spPr>
      </p:pic>
      <p:pic>
        <p:nvPicPr>
          <p:cNvPr id="36" name="Picture 5">
            <a:extLst>
              <a:ext uri="{FF2B5EF4-FFF2-40B4-BE49-F238E27FC236}">
                <a16:creationId xmlns:a16="http://schemas.microsoft.com/office/drawing/2014/main" id="{ECDE88C4-D425-F1CF-E84F-DEE26FBE00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35990" y="1310967"/>
            <a:ext cx="1655064" cy="912249"/>
          </a:xfrm>
          <a:prstGeom prst="rect">
            <a:avLst/>
          </a:prstGeom>
        </p:spPr>
      </p:pic>
      <p:pic>
        <p:nvPicPr>
          <p:cNvPr id="37" name="Picture 8">
            <a:extLst>
              <a:ext uri="{FF2B5EF4-FFF2-40B4-BE49-F238E27FC236}">
                <a16:creationId xmlns:a16="http://schemas.microsoft.com/office/drawing/2014/main" id="{1FBC99D8-3BA4-9940-7A42-FD28FEDB3CC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06773" y="2652325"/>
            <a:ext cx="1655064" cy="894592"/>
          </a:xfrm>
          <a:prstGeom prst="rect">
            <a:avLst/>
          </a:prstGeom>
        </p:spPr>
      </p:pic>
      <p:pic>
        <p:nvPicPr>
          <p:cNvPr id="39" name="Picture 9">
            <a:extLst>
              <a:ext uri="{FF2B5EF4-FFF2-40B4-BE49-F238E27FC236}">
                <a16:creationId xmlns:a16="http://schemas.microsoft.com/office/drawing/2014/main" id="{B9C49B07-3B1F-2F14-255F-B51184D9D47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44468" y="2632741"/>
            <a:ext cx="1655064" cy="916671"/>
          </a:xfrm>
          <a:prstGeom prst="rect">
            <a:avLst/>
          </a:prstGeom>
        </p:spPr>
      </p:pic>
      <p:pic>
        <p:nvPicPr>
          <p:cNvPr id="40" name="Picture 10">
            <a:extLst>
              <a:ext uri="{FF2B5EF4-FFF2-40B4-BE49-F238E27FC236}">
                <a16:creationId xmlns:a16="http://schemas.microsoft.com/office/drawing/2014/main" id="{F01198FF-A7A9-0642-E954-71D056EA0D8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09695" y="4012761"/>
            <a:ext cx="1655064" cy="905978"/>
          </a:xfrm>
          <a:prstGeom prst="rect">
            <a:avLst/>
          </a:prstGeom>
        </p:spPr>
      </p:pic>
      <p:pic>
        <p:nvPicPr>
          <p:cNvPr id="41" name="Picture 20">
            <a:extLst>
              <a:ext uri="{FF2B5EF4-FFF2-40B4-BE49-F238E27FC236}">
                <a16:creationId xmlns:a16="http://schemas.microsoft.com/office/drawing/2014/main" id="{1522CA99-64D0-178D-6ED2-AD4F0680E50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0536" y="4010942"/>
            <a:ext cx="1655064" cy="912317"/>
          </a:xfrm>
          <a:prstGeom prst="rect">
            <a:avLst/>
          </a:prstGeom>
        </p:spPr>
      </p:pic>
      <p:pic>
        <p:nvPicPr>
          <p:cNvPr id="42" name="Picture 21">
            <a:extLst>
              <a:ext uri="{FF2B5EF4-FFF2-40B4-BE49-F238E27FC236}">
                <a16:creationId xmlns:a16="http://schemas.microsoft.com/office/drawing/2014/main" id="{B3850D67-AF92-9EB5-22E8-40CD9295A2A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67995" y="4013453"/>
            <a:ext cx="1655064" cy="90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31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6EB3E05B36E4996DD31F3E1813025" ma:contentTypeVersion="14" ma:contentTypeDescription="Create a new document." ma:contentTypeScope="" ma:versionID="53a08cbbdc20898185fda366b662dc80">
  <xsd:schema xmlns:xsd="http://www.w3.org/2001/XMLSchema" xmlns:xs="http://www.w3.org/2001/XMLSchema" xmlns:p="http://schemas.microsoft.com/office/2006/metadata/properties" xmlns:ns2="4dbcb119-8301-4849-9e79-528b6d220d08" xmlns:ns3="474827ca-82b7-4808-9919-9e2530d9eac2" targetNamespace="http://schemas.microsoft.com/office/2006/metadata/properties" ma:root="true" ma:fieldsID="12275d33b4003fb72880603f11c157d6" ns2:_="" ns3:_="">
    <xsd:import namespace="4dbcb119-8301-4849-9e79-528b6d220d08"/>
    <xsd:import namespace="474827ca-82b7-4808-9919-9e2530d9ea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bcb119-8301-4849-9e79-528b6d220d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0c4236b-c3ef-4727-9e6d-e99ea6badd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4827ca-82b7-4808-9919-9e2530d9eac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31ce71b-327e-42af-b754-ac95e9bebedb}" ma:internalName="TaxCatchAll" ma:showField="CatchAllData" ma:web="474827ca-82b7-4808-9919-9e2530d9ea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74827ca-82b7-4808-9919-9e2530d9eac2" xsi:nil="true"/>
    <lcf76f155ced4ddcb4097134ff3c332f xmlns="4dbcb119-8301-4849-9e79-528b6d220d0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56BD98-FDDB-48DF-99F4-9B36E8F24F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bcb119-8301-4849-9e79-528b6d220d08"/>
    <ds:schemaRef ds:uri="474827ca-82b7-4808-9919-9e2530d9ea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7361AC-D32C-4800-AD3C-ADAB9F033E64}">
  <ds:schemaRefs>
    <ds:schemaRef ds:uri="http://purl.org/dc/elements/1.1/"/>
    <ds:schemaRef ds:uri="http://schemas.microsoft.com/office/2006/metadata/properties"/>
    <ds:schemaRef ds:uri="0d05a762-0d13-4cac-bbe3-28f80c65451e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b34fb57d-0d9d-4b3c-bd06-5b5efa2a0ccc"/>
    <ds:schemaRef ds:uri="http://www.w3.org/XML/1998/namespace"/>
    <ds:schemaRef ds:uri="474827ca-82b7-4808-9919-9e2530d9eac2"/>
    <ds:schemaRef ds:uri="4dbcb119-8301-4849-9e79-528b6d220d08"/>
  </ds:schemaRefs>
</ds:datastoreItem>
</file>

<file path=customXml/itemProps3.xml><?xml version="1.0" encoding="utf-8"?>
<ds:datastoreItem xmlns:ds="http://schemas.openxmlformats.org/officeDocument/2006/customXml" ds:itemID="{A3D7D4CF-15FB-4091-9804-020CEC523C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369</Words>
  <Application>Microsoft Office PowerPoint</Application>
  <PresentationFormat>On-screen Show (4:3)</PresentationFormat>
  <Paragraphs>77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Helvetica</vt:lpstr>
      <vt:lpstr>Imprint MT Shadow</vt:lpstr>
      <vt:lpstr>Segoe UI</vt:lpstr>
      <vt:lpstr>Office Theme</vt:lpstr>
      <vt:lpstr>1_Office Theme</vt:lpstr>
      <vt:lpstr>Minerals Security Partnership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 S Department of State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Deck Template</dc:title>
  <dc:creator>StewartNJ</dc:creator>
  <cp:lastModifiedBy>Tafara Chiremba</cp:lastModifiedBy>
  <cp:revision>139</cp:revision>
  <cp:lastPrinted>2018-09-06T12:23:37Z</cp:lastPrinted>
  <dcterms:created xsi:type="dcterms:W3CDTF">2018-06-20T18:59:31Z</dcterms:created>
  <dcterms:modified xsi:type="dcterms:W3CDTF">2023-05-31T07:01:56Z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0x010100DA66EB3E05B36E4996DD31F3E1813025</vt:lpwstr>
  </property>
  <property fmtid="{D5CDD505-2E9C-101B-9397-08002B2CF9AE}" pid="3" name="MSIP_Label_1665d9ee-429a-4d5f-97cc-cfb56e044a6e_Enabled">
    <vt:lpwstr>True</vt:lpwstr>
  </property>
  <property fmtid="{D5CDD505-2E9C-101B-9397-08002B2CF9AE}" pid="4" name="MSIP_Label_1665d9ee-429a-4d5f-97cc-cfb56e044a6e_SiteId">
    <vt:lpwstr>66cf5074-5afe-48d1-a691-a12b2121f44b</vt:lpwstr>
  </property>
  <property fmtid="{D5CDD505-2E9C-101B-9397-08002B2CF9AE}" pid="5" name="MSIP_Label_1665d9ee-429a-4d5f-97cc-cfb56e044a6e_Owner">
    <vt:lpwstr>FryeSC@state.gov</vt:lpwstr>
  </property>
  <property fmtid="{D5CDD505-2E9C-101B-9397-08002B2CF9AE}" pid="6" name="MSIP_Label_1665d9ee-429a-4d5f-97cc-cfb56e044a6e_SetDate">
    <vt:lpwstr>2020-11-30T15:10:58.0140964Z</vt:lpwstr>
  </property>
  <property fmtid="{D5CDD505-2E9C-101B-9397-08002B2CF9AE}" pid="7" name="MSIP_Label_1665d9ee-429a-4d5f-97cc-cfb56e044a6e_Name">
    <vt:lpwstr>Unclassified</vt:lpwstr>
  </property>
  <property fmtid="{D5CDD505-2E9C-101B-9397-08002B2CF9AE}" pid="8" name="MSIP_Label_1665d9ee-429a-4d5f-97cc-cfb56e044a6e_Application">
    <vt:lpwstr>Microsoft Azure Information Protection</vt:lpwstr>
  </property>
  <property fmtid="{D5CDD505-2E9C-101B-9397-08002B2CF9AE}" pid="9" name="MSIP_Label_1665d9ee-429a-4d5f-97cc-cfb56e044a6e_ActionId">
    <vt:lpwstr>7ca8b8c4-0d95-49f2-aa8b-aff4fcad3487</vt:lpwstr>
  </property>
  <property fmtid="{D5CDD505-2E9C-101B-9397-08002B2CF9AE}" pid="10" name="MSIP_Label_1665d9ee-429a-4d5f-97cc-cfb56e044a6e_Extended_MSFT_Method">
    <vt:lpwstr>Manual</vt:lpwstr>
  </property>
  <property fmtid="{D5CDD505-2E9C-101B-9397-08002B2CF9AE}" pid="11" name="Sensitivity">
    <vt:lpwstr>Unclassified</vt:lpwstr>
  </property>
  <property fmtid="{D5CDD505-2E9C-101B-9397-08002B2CF9AE}" pid="12" name="MediaServiceImageTags">
    <vt:lpwstr/>
  </property>
</Properties>
</file>